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
  </p:notesMasterIdLst>
  <p:sldIdLst>
    <p:sldId id="256" r:id="rId2"/>
    <p:sldId id="257" r:id="rId3"/>
    <p:sldId id="258" r:id="rId4"/>
    <p:sldId id="259" r:id="rId5"/>
    <p:sldId id="260" r:id="rId6"/>
    <p:sldId id="261" r:id="rId7"/>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9" autoAdjust="0"/>
    <p:restoredTop sz="95811" autoAdjust="0"/>
  </p:normalViewPr>
  <p:slideViewPr>
    <p:cSldViewPr snapToGrid="0">
      <p:cViewPr>
        <p:scale>
          <a:sx n="75" d="100"/>
          <a:sy n="75" d="100"/>
        </p:scale>
        <p:origin x="282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6" cy="498693"/>
          </a:xfrm>
          <a:prstGeom prst="rect">
            <a:avLst/>
          </a:prstGeom>
        </p:spPr>
        <p:txBody>
          <a:bodyPr vert="horz" lIns="95678" tIns="47839" rIns="95678" bIns="4783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5678" tIns="47839" rIns="95678" bIns="47839" rtlCol="0"/>
          <a:lstStyle>
            <a:lvl1pPr algn="r">
              <a:defRPr sz="1300"/>
            </a:lvl1pPr>
          </a:lstStyle>
          <a:p>
            <a:fld id="{2EF9BB3B-2571-4ED0-AE4F-574558D9BE8D}" type="datetimeFigureOut">
              <a:rPr kumimoji="1" lang="ja-JP" altLang="en-US" smtClean="0"/>
              <a:t>2026/1/30</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5678" tIns="47839" rIns="95678" bIns="47839" rtlCol="0" anchor="ctr"/>
          <a:lstStyle/>
          <a:p>
            <a:endParaRPr lang="ja-JP" altLang="en-US"/>
          </a:p>
        </p:txBody>
      </p:sp>
      <p:sp>
        <p:nvSpPr>
          <p:cNvPr id="5" name="ノート プレースホルダー 4"/>
          <p:cNvSpPr>
            <a:spLocks noGrp="1"/>
          </p:cNvSpPr>
          <p:nvPr>
            <p:ph type="body" sz="quarter" idx="3"/>
          </p:nvPr>
        </p:nvSpPr>
        <p:spPr>
          <a:xfrm>
            <a:off x="680720" y="4783309"/>
            <a:ext cx="5445760" cy="3913614"/>
          </a:xfrm>
          <a:prstGeom prst="rect">
            <a:avLst/>
          </a:prstGeom>
        </p:spPr>
        <p:txBody>
          <a:bodyPr vert="horz" lIns="95678" tIns="47839" rIns="95678" bIns="478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6" cy="498692"/>
          </a:xfrm>
          <a:prstGeom prst="rect">
            <a:avLst/>
          </a:prstGeom>
        </p:spPr>
        <p:txBody>
          <a:bodyPr vert="horz" lIns="95678" tIns="47839" rIns="95678" bIns="478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2"/>
          </a:xfrm>
          <a:prstGeom prst="rect">
            <a:avLst/>
          </a:prstGeom>
        </p:spPr>
        <p:txBody>
          <a:bodyPr vert="horz" lIns="95678" tIns="47839" rIns="95678" bIns="47839" rtlCol="0" anchor="b"/>
          <a:lstStyle>
            <a:lvl1pPr algn="r">
              <a:defRPr sz="1300"/>
            </a:lvl1pPr>
          </a:lstStyle>
          <a:p>
            <a:fld id="{0B9FC938-54B2-41D1-96F7-2A79785BC6B5}" type="slidenum">
              <a:rPr kumimoji="1" lang="ja-JP" altLang="en-US" smtClean="0"/>
              <a:t>‹#›</a:t>
            </a:fld>
            <a:endParaRPr kumimoji="1" lang="ja-JP" altLang="en-US"/>
          </a:p>
        </p:txBody>
      </p:sp>
    </p:spTree>
    <p:extLst>
      <p:ext uri="{BB962C8B-B14F-4D97-AF65-F5344CB8AC3E}">
        <p14:creationId xmlns:p14="http://schemas.microsoft.com/office/powerpoint/2010/main" val="3292838429"/>
      </p:ext>
    </p:extLst>
  </p:cSld>
  <p:clrMap bg1="lt1" tx1="dk1" bg2="lt2" tx2="dk2" accent1="accent1" accent2="accent2" accent3="accent3" accent4="accent4" accent5="accent5" accent6="accent6" hlink="hlink" folHlink="folHlink"/>
  <p:notesStyle>
    <a:lvl1pPr marL="0" algn="l" defTabSz="586495" rtl="0" eaLnBrk="1" latinLnBrk="0" hangingPunct="1">
      <a:defRPr kumimoji="1" sz="770" kern="1200">
        <a:solidFill>
          <a:schemeClr val="tx1"/>
        </a:solidFill>
        <a:latin typeface="+mn-lt"/>
        <a:ea typeface="+mn-ea"/>
        <a:cs typeface="+mn-cs"/>
      </a:defRPr>
    </a:lvl1pPr>
    <a:lvl2pPr marL="293248" algn="l" defTabSz="586495" rtl="0" eaLnBrk="1" latinLnBrk="0" hangingPunct="1">
      <a:defRPr kumimoji="1" sz="770" kern="1200">
        <a:solidFill>
          <a:schemeClr val="tx1"/>
        </a:solidFill>
        <a:latin typeface="+mn-lt"/>
        <a:ea typeface="+mn-ea"/>
        <a:cs typeface="+mn-cs"/>
      </a:defRPr>
    </a:lvl2pPr>
    <a:lvl3pPr marL="586495" algn="l" defTabSz="586495" rtl="0" eaLnBrk="1" latinLnBrk="0" hangingPunct="1">
      <a:defRPr kumimoji="1" sz="770" kern="1200">
        <a:solidFill>
          <a:schemeClr val="tx1"/>
        </a:solidFill>
        <a:latin typeface="+mn-lt"/>
        <a:ea typeface="+mn-ea"/>
        <a:cs typeface="+mn-cs"/>
      </a:defRPr>
    </a:lvl3pPr>
    <a:lvl4pPr marL="879742" algn="l" defTabSz="586495" rtl="0" eaLnBrk="1" latinLnBrk="0" hangingPunct="1">
      <a:defRPr kumimoji="1" sz="770" kern="1200">
        <a:solidFill>
          <a:schemeClr val="tx1"/>
        </a:solidFill>
        <a:latin typeface="+mn-lt"/>
        <a:ea typeface="+mn-ea"/>
        <a:cs typeface="+mn-cs"/>
      </a:defRPr>
    </a:lvl4pPr>
    <a:lvl5pPr marL="1172990" algn="l" defTabSz="586495" rtl="0" eaLnBrk="1" latinLnBrk="0" hangingPunct="1">
      <a:defRPr kumimoji="1" sz="770" kern="1200">
        <a:solidFill>
          <a:schemeClr val="tx1"/>
        </a:solidFill>
        <a:latin typeface="+mn-lt"/>
        <a:ea typeface="+mn-ea"/>
        <a:cs typeface="+mn-cs"/>
      </a:defRPr>
    </a:lvl5pPr>
    <a:lvl6pPr marL="1466237" algn="l" defTabSz="586495" rtl="0" eaLnBrk="1" latinLnBrk="0" hangingPunct="1">
      <a:defRPr kumimoji="1" sz="770" kern="1200">
        <a:solidFill>
          <a:schemeClr val="tx1"/>
        </a:solidFill>
        <a:latin typeface="+mn-lt"/>
        <a:ea typeface="+mn-ea"/>
        <a:cs typeface="+mn-cs"/>
      </a:defRPr>
    </a:lvl6pPr>
    <a:lvl7pPr marL="1759485" algn="l" defTabSz="586495" rtl="0" eaLnBrk="1" latinLnBrk="0" hangingPunct="1">
      <a:defRPr kumimoji="1" sz="770" kern="1200">
        <a:solidFill>
          <a:schemeClr val="tx1"/>
        </a:solidFill>
        <a:latin typeface="+mn-lt"/>
        <a:ea typeface="+mn-ea"/>
        <a:cs typeface="+mn-cs"/>
      </a:defRPr>
    </a:lvl7pPr>
    <a:lvl8pPr marL="2052733" algn="l" defTabSz="586495" rtl="0" eaLnBrk="1" latinLnBrk="0" hangingPunct="1">
      <a:defRPr kumimoji="1" sz="770" kern="1200">
        <a:solidFill>
          <a:schemeClr val="tx1"/>
        </a:solidFill>
        <a:latin typeface="+mn-lt"/>
        <a:ea typeface="+mn-ea"/>
        <a:cs typeface="+mn-cs"/>
      </a:defRPr>
    </a:lvl8pPr>
    <a:lvl9pPr marL="2345979" algn="l" defTabSz="586495" rtl="0" eaLnBrk="1" latinLnBrk="0" hangingPunct="1">
      <a:defRPr kumimoji="1"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B9FC938-54B2-41D1-96F7-2A79785BC6B5}" type="slidenum">
              <a:rPr kumimoji="1" lang="ja-JP" altLang="en-US" smtClean="0"/>
              <a:t>4</a:t>
            </a:fld>
            <a:endParaRPr kumimoji="1" lang="ja-JP" altLang="en-US"/>
          </a:p>
        </p:txBody>
      </p:sp>
    </p:spTree>
    <p:extLst>
      <p:ext uri="{BB962C8B-B14F-4D97-AF65-F5344CB8AC3E}">
        <p14:creationId xmlns:p14="http://schemas.microsoft.com/office/powerpoint/2010/main" val="208420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A00ED-8E21-447D-8C18-260B54D2C23C}" type="datetime1">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7218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319D7F-CC27-4CB8-989C-F9AC157CC8C4}" type="datetime1">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96767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189B32-0B3B-4C43-B152-E178A091A266}" type="datetime1">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7966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B4CA55-0C92-4E2B-A11B-BEC3611D7FB2}" type="datetime1">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202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3E7CB6-4146-4565-B928-173CB15D4413}" type="datetime1">
              <a:rPr kumimoji="1" lang="ja-JP" altLang="en-US" smtClean="0"/>
              <a:t>2026/1/30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97646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155A799-BE08-4008-8A62-BD74A3715C19}" type="datetime1">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4935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332BF8-1F73-4E86-AB5F-C7DCA11F3467}" type="datetime1">
              <a:rPr kumimoji="1" lang="ja-JP" altLang="en-US" smtClean="0"/>
              <a:t>2026/1/30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26124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D088B99-3A55-42E8-9879-B13638EEB8C0}" type="datetime1">
              <a:rPr kumimoji="1" lang="ja-JP" altLang="en-US" smtClean="0"/>
              <a:t>2026/1/30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9633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02F05-D43C-48F3-83BB-453B1811D55A}" type="datetime1">
              <a:rPr kumimoji="1" lang="ja-JP" altLang="en-US" smtClean="0"/>
              <a:t>2026/1/30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382886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DD4175-7E2E-4A06-9DC6-091F0F05F43E}" type="datetime1">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21785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B2A3C-3233-41AC-AF26-6F1355F2671E}" type="datetime1">
              <a:rPr kumimoji="1" lang="ja-JP" altLang="en-US" smtClean="0"/>
              <a:t>2026/1/30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406832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00000">
              <a:schemeClr val="accent2">
                <a:lumMod val="40000"/>
                <a:lumOff val="60000"/>
              </a:schemeClr>
            </a:gs>
            <a:gs pos="54000">
              <a:schemeClr val="bg1"/>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Lst>
          <a:lin ang="9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2F242E3-C23B-4CF8-8F18-EB9F857AA3CE}" type="datetime1">
              <a:rPr kumimoji="1" lang="ja-JP" altLang="en-US" smtClean="0"/>
              <a:t>2026/1/30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1655972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40000"/>
                <a:lumOff val="60000"/>
              </a:schemeClr>
            </a:gs>
            <a:gs pos="53000">
              <a:schemeClr val="bg1"/>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 pos="100000">
              <a:schemeClr val="accent2">
                <a:lumMod val="60000"/>
                <a:lumOff val="40000"/>
              </a:schemeClr>
            </a:gs>
          </a:gsLst>
          <a:lin ang="9600000" scaled="0"/>
          <a:tileRect/>
        </a:gradFill>
        <a:effectLst/>
      </p:bgPr>
    </p:bg>
    <p:spTree>
      <p:nvGrpSpPr>
        <p:cNvPr id="1" name=""/>
        <p:cNvGrpSpPr/>
        <p:nvPr/>
      </p:nvGrpSpPr>
      <p:grpSpPr>
        <a:xfrm>
          <a:off x="0" y="0"/>
          <a:ext cx="0" cy="0"/>
          <a:chOff x="0" y="0"/>
          <a:chExt cx="0" cy="0"/>
        </a:xfrm>
      </p:grpSpPr>
      <p:pic>
        <p:nvPicPr>
          <p:cNvPr id="4" name="Picture 116">
            <a:extLst>
              <a:ext uri="{FF2B5EF4-FFF2-40B4-BE49-F238E27FC236}">
                <a16:creationId xmlns:a16="http://schemas.microsoft.com/office/drawing/2014/main" id="{5F193EAB-9B2D-4BBB-9721-C2FF4991A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774" y="1391960"/>
            <a:ext cx="1410060" cy="89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B01ACF6D-A771-4F4F-8168-ACD7CEEA6ED9}"/>
              </a:ext>
            </a:extLst>
          </p:cNvPr>
          <p:cNvSpPr/>
          <p:nvPr/>
        </p:nvSpPr>
        <p:spPr>
          <a:xfrm>
            <a:off x="0" y="623440"/>
            <a:ext cx="7559675" cy="550279"/>
          </a:xfrm>
          <a:prstGeom prst="rect">
            <a:avLst/>
          </a:prstGeom>
        </p:spPr>
        <p:txBody>
          <a:bodyPr wrap="square">
            <a:spAutoFit/>
          </a:bodyPr>
          <a:lstStyle/>
          <a:p>
            <a:pPr algn="ctr">
              <a:spcBef>
                <a:spcPct val="0"/>
              </a:spcBef>
              <a:defRPr/>
            </a:pPr>
            <a:r>
              <a:rPr lang="ja-JP" altLang="en-US" sz="2976"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ソウルジャパンクラブ（ＳＪＣ）のご案内</a:t>
            </a:r>
          </a:p>
        </p:txBody>
      </p:sp>
      <p:sp>
        <p:nvSpPr>
          <p:cNvPr id="6" name="Rectangle 42">
            <a:extLst>
              <a:ext uri="{FF2B5EF4-FFF2-40B4-BE49-F238E27FC236}">
                <a16:creationId xmlns:a16="http://schemas.microsoft.com/office/drawing/2014/main" id="{2182EB5C-DFDC-442E-A289-22E288F43D49}"/>
              </a:ext>
            </a:extLst>
          </p:cNvPr>
          <p:cNvSpPr>
            <a:spLocks noChangeArrowheads="1"/>
          </p:cNvSpPr>
          <p:nvPr/>
        </p:nvSpPr>
        <p:spPr bwMode="auto">
          <a:xfrm>
            <a:off x="197728" y="1316944"/>
            <a:ext cx="5777045"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ソウルジャパンクラブ</a:t>
            </a:r>
            <a:r>
              <a:rPr lang="en-US" altLang="ja-JP" sz="1984" dirty="0">
                <a:latin typeface="Meiryo UI" panose="020B0604030504040204" pitchFamily="50" charset="-128"/>
                <a:ea typeface="Meiryo UI" panose="020B0604030504040204" pitchFamily="50" charset="-128"/>
              </a:rPr>
              <a:t>(</a:t>
            </a:r>
            <a:r>
              <a:rPr lang="ja-JP" altLang="en-US" sz="1984" dirty="0">
                <a:latin typeface="Meiryo UI" panose="020B0604030504040204" pitchFamily="50" charset="-128"/>
                <a:ea typeface="Meiryo UI" panose="020B0604030504040204" pitchFamily="50" charset="-128"/>
              </a:rPr>
              <a:t>ＳＪＣ</a:t>
            </a:r>
            <a:r>
              <a:rPr lang="en-US" altLang="ja-JP" sz="1984" dirty="0">
                <a:latin typeface="Meiryo UI" panose="020B0604030504040204" pitchFamily="50" charset="-128"/>
                <a:ea typeface="Meiryo UI" panose="020B0604030504040204" pitchFamily="50" charset="-128"/>
              </a:rPr>
              <a:t>)</a:t>
            </a:r>
            <a:r>
              <a:rPr lang="ja-JP" altLang="en-US" sz="1984" dirty="0">
                <a:latin typeface="Meiryo UI" panose="020B0604030504040204" pitchFamily="50" charset="-128"/>
                <a:ea typeface="Meiryo UI" panose="020B0604030504040204" pitchFamily="50" charset="-128"/>
              </a:rPr>
              <a:t>は、韓国最大の</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日系コミュニティとして、親睦交流や社会貢献を</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めざし活動しています。</a:t>
            </a:r>
            <a:endParaRPr lang="en-US" altLang="ko-KR" sz="1984" dirty="0">
              <a:latin typeface="Meiryo UI" panose="020B0604030504040204" pitchFamily="50" charset="-128"/>
              <a:ea typeface="Meiryo UI" panose="020B0604030504040204" pitchFamily="50" charset="-128"/>
            </a:endParaRPr>
          </a:p>
        </p:txBody>
      </p:sp>
      <p:graphicFrame>
        <p:nvGraphicFramePr>
          <p:cNvPr id="9" name="Group 21">
            <a:extLst>
              <a:ext uri="{FF2B5EF4-FFF2-40B4-BE49-F238E27FC236}">
                <a16:creationId xmlns:a16="http://schemas.microsoft.com/office/drawing/2014/main" id="{8B1AAFF4-D452-475F-AB56-F19C674427FB}"/>
              </a:ext>
            </a:extLst>
          </p:cNvPr>
          <p:cNvGraphicFramePr>
            <a:graphicFrameLocks noGrp="1"/>
          </p:cNvGraphicFramePr>
          <p:nvPr>
            <p:extLst>
              <p:ext uri="{D42A27DB-BD31-4B8C-83A1-F6EECF244321}">
                <p14:modId xmlns:p14="http://schemas.microsoft.com/office/powerpoint/2010/main" val="777408667"/>
              </p:ext>
            </p:extLst>
          </p:nvPr>
        </p:nvGraphicFramePr>
        <p:xfrm>
          <a:off x="206948" y="2624772"/>
          <a:ext cx="7317876" cy="2170362"/>
        </p:xfrm>
        <a:graphic>
          <a:graphicData uri="http://schemas.openxmlformats.org/drawingml/2006/table">
            <a:tbl>
              <a:tblPr/>
              <a:tblGrid>
                <a:gridCol w="1000530">
                  <a:extLst>
                    <a:ext uri="{9D8B030D-6E8A-4147-A177-3AD203B41FA5}">
                      <a16:colId xmlns:a16="http://schemas.microsoft.com/office/drawing/2014/main" val="2718116895"/>
                    </a:ext>
                  </a:extLst>
                </a:gridCol>
                <a:gridCol w="6317346">
                  <a:extLst>
                    <a:ext uri="{9D8B030D-6E8A-4147-A177-3AD203B41FA5}">
                      <a16:colId xmlns:a16="http://schemas.microsoft.com/office/drawing/2014/main" val="2442568975"/>
                    </a:ext>
                  </a:extLst>
                </a:gridCol>
              </a:tblGrid>
              <a:tr h="360362">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理事長</a:t>
                      </a:r>
                      <a:r>
                        <a:rPr kumimoji="1" lang="ja-JP" altLang="en-US" sz="2000" b="0" i="0" u="none" strike="noStrike" cap="none" normalizeH="0" baseline="0" dirty="0">
                          <a:ln>
                            <a:noFill/>
                          </a:ln>
                          <a:solidFill>
                            <a:schemeClr val="tx1"/>
                          </a:solidFill>
                          <a:effectLst/>
                          <a:latin typeface="+mn-ea"/>
                          <a:ea typeface="+mn-ea"/>
                        </a:rPr>
                        <a:t>　</a:t>
                      </a:r>
                    </a:p>
                  </a:txBody>
                  <a:tcPr marL="55805" marR="55805" marT="28987" marB="28987" horzOverflow="overflow">
                    <a:lnL>
                      <a:noFill/>
                    </a:lnL>
                    <a:lnR>
                      <a:noFill/>
                    </a:lnR>
                    <a:lnT>
                      <a:noFill/>
                    </a:lnT>
                    <a:lnB>
                      <a:noFill/>
                    </a:lnB>
                    <a:lnTlToBr>
                      <a:noFill/>
                    </a:lnTlToBr>
                    <a:lnBlToTr>
                      <a:noFill/>
                    </a:lnBlToTr>
                    <a:noFill/>
                  </a:tcPr>
                </a:tc>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関島 亮一</a:t>
                      </a:r>
                      <a:r>
                        <a:rPr kumimoji="1" lang="ko-KR" altLang="en-US" sz="2000" b="0" i="0" u="none" strike="noStrike" cap="none" normalizeH="0" baseline="0" dirty="0">
                          <a:ln>
                            <a:noFill/>
                          </a:ln>
                          <a:solidFill>
                            <a:schemeClr val="tx1"/>
                          </a:solidFill>
                          <a:effectLst/>
                          <a:latin typeface="+mn-ea"/>
                          <a:ea typeface="+mn-ea"/>
                        </a:rPr>
                        <a:t> </a:t>
                      </a:r>
                      <a:r>
                        <a:rPr kumimoji="1" lang="en-US" altLang="ko-KR"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韓国三井物産株式会社 代表理事 社長</a:t>
                      </a:r>
                      <a:r>
                        <a:rPr kumimoji="1" lang="en-US" altLang="ko-KR" sz="2000" b="0" i="0" u="none" strike="noStrike" cap="none" normalizeH="0" baseline="0" dirty="0">
                          <a:ln>
                            <a:noFill/>
                          </a:ln>
                          <a:solidFill>
                            <a:schemeClr val="tx1"/>
                          </a:solidFill>
                          <a:effectLst/>
                          <a:latin typeface="+mn-ea"/>
                          <a:ea typeface="+mn-ea"/>
                        </a:rPr>
                        <a:t>)</a:t>
                      </a: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65134381"/>
                  </a:ext>
                </a:extLst>
              </a:tr>
              <a:tr h="662749">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会員数</a:t>
                      </a:r>
                    </a:p>
                  </a:txBody>
                  <a:tcPr marL="55805" marR="55805" marT="28987" marB="28987" horzOverflow="overflow">
                    <a:lnL>
                      <a:noFill/>
                    </a:lnL>
                    <a:lnR>
                      <a:noFill/>
                    </a:lnR>
                    <a:lnT>
                      <a:noFill/>
                    </a:lnT>
                    <a:lnB>
                      <a:noFill/>
                    </a:lnB>
                    <a:lnTlToBr>
                      <a:noFill/>
                    </a:lnTlToBr>
                    <a:lnBlToTr>
                      <a:noFill/>
                    </a:lnBlToTr>
                    <a:noFill/>
                  </a:tcPr>
                </a:tc>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法人会員　約</a:t>
                      </a:r>
                      <a:r>
                        <a:rPr kumimoji="1" lang="ko-KR"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320</a:t>
                      </a:r>
                      <a:r>
                        <a:rPr kumimoji="1" lang="ja-JP" altLang="en-US" sz="2000" b="0" i="0" u="none" strike="noStrike" cap="none" normalizeH="0" baseline="0" dirty="0">
                          <a:ln>
                            <a:noFill/>
                          </a:ln>
                          <a:solidFill>
                            <a:schemeClr val="tx1"/>
                          </a:solidFill>
                          <a:effectLst/>
                          <a:latin typeface="+mn-ea"/>
                          <a:ea typeface="+mn-ea"/>
                        </a:rPr>
                        <a:t>社</a:t>
                      </a:r>
                      <a:endParaRPr kumimoji="1" lang="ko-KR"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個人会員　約</a:t>
                      </a:r>
                      <a:r>
                        <a:rPr kumimoji="1" lang="en-US" altLang="ja-JP" sz="2000" b="0" i="0" u="none" strike="noStrike" cap="none" normalizeH="0" baseline="0" dirty="0">
                          <a:ln>
                            <a:noFill/>
                          </a:ln>
                          <a:solidFill>
                            <a:schemeClr val="tx1"/>
                          </a:solidFill>
                          <a:effectLst/>
                          <a:latin typeface="+mn-ea"/>
                          <a:ea typeface="+mn-ea"/>
                        </a:rPr>
                        <a:t>1,200</a:t>
                      </a:r>
                      <a:r>
                        <a:rPr kumimoji="1" lang="ja-JP" altLang="en-US" sz="2000" b="0" i="0" u="none" strike="noStrike" cap="none" normalizeH="0" baseline="0" dirty="0">
                          <a:ln>
                            <a:noFill/>
                          </a:ln>
                          <a:solidFill>
                            <a:schemeClr val="tx1"/>
                          </a:solidFill>
                          <a:effectLst/>
                          <a:latin typeface="+mn-ea"/>
                          <a:ea typeface="+mn-ea"/>
                        </a:rPr>
                        <a:t>名</a:t>
                      </a:r>
                      <a:endParaRPr kumimoji="1" lang="ko-KR" altLang="en-US" sz="2000" b="0" i="0" u="none" strike="noStrike" cap="none" normalizeH="0" baseline="0" dirty="0">
                        <a:ln>
                          <a:noFill/>
                        </a:ln>
                        <a:solidFill>
                          <a:schemeClr val="tx1"/>
                        </a:solidFill>
                        <a:effectLst/>
                        <a:latin typeface="+mn-ea"/>
                        <a:ea typeface="+mn-ea"/>
                      </a:endParaRP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28519308"/>
                  </a:ext>
                </a:extLst>
              </a:tr>
              <a:tr h="889539">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設　立</a:t>
                      </a:r>
                    </a:p>
                  </a:txBody>
                  <a:tcPr marL="55805" marR="55805" marT="28987" marB="28987" horzOverflow="overflow">
                    <a:lnL>
                      <a:noFill/>
                    </a:lnL>
                    <a:lnR>
                      <a:noFill/>
                    </a:lnR>
                    <a:lnT>
                      <a:noFill/>
                    </a:lnT>
                    <a:lnB>
                      <a:noFill/>
                    </a:lnB>
                    <a:lnTlToBr>
                      <a:noFill/>
                    </a:lnTlToBr>
                    <a:lnBlToTr>
                      <a:noFill/>
                    </a:lnBlToTr>
                    <a:noFill/>
                  </a:tcPr>
                </a:tc>
                <a:tc>
                  <a:txBody>
                    <a:bodyPr/>
                    <a:lstStyle>
                      <a:lvl1pPr marL="1168400" indent="-116840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1997</a:t>
                      </a:r>
                      <a:r>
                        <a:rPr kumimoji="1" lang="ja-JP" altLang="en-US" sz="2000" b="0" i="0" u="none" strike="noStrike" cap="none" normalizeH="0" baseline="0" dirty="0">
                          <a:ln>
                            <a:noFill/>
                          </a:ln>
                          <a:solidFill>
                            <a:schemeClr val="tx1"/>
                          </a:solidFill>
                          <a:effectLst/>
                          <a:latin typeface="+mn-ea"/>
                          <a:ea typeface="+mn-ea"/>
                        </a:rPr>
                        <a:t>年１月</a:t>
                      </a:r>
                      <a:endParaRPr kumimoji="1" lang="en-US" altLang="ja-JP" sz="2000" b="0" i="0" u="none" strike="noStrike" cap="none" normalizeH="0" baseline="0" dirty="0">
                        <a:ln>
                          <a:noFill/>
                        </a:ln>
                        <a:solidFill>
                          <a:schemeClr val="tx1"/>
                        </a:solidFill>
                        <a:effectLst/>
                        <a:latin typeface="+mn-ea"/>
                        <a:ea typeface="+mn-ea"/>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ソウル日本人会（</a:t>
                      </a: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1966</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年）・ソウル商工会（</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1967</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a:t>
                      </a:r>
                      <a:endPar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    </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・ＪＶ（ジョイントベンチャー）会（</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1972</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年）の</a:t>
                      </a:r>
                      <a:r>
                        <a:rPr kumimoji="1" lang="ko-KR" altLang="en-US" sz="1700" b="0" i="0" u="none" strike="noStrike" cap="none" normalizeH="0" baseline="0" dirty="0">
                          <a:ln>
                            <a:noFill/>
                          </a:ln>
                          <a:solidFill>
                            <a:schemeClr val="tx1"/>
                          </a:solidFill>
                          <a:effectLst/>
                          <a:latin typeface="+mn-ea"/>
                          <a:ea typeface="+mn-ea"/>
                          <a:cs typeface="Arial" panose="020B0604020202020204" pitchFamily="34" charset="0"/>
                        </a:rPr>
                        <a:t> </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3</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会が</a:t>
                      </a:r>
                      <a:endPar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　合併して発足。</a:t>
                      </a: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90434231"/>
                  </a:ext>
                </a:extLst>
              </a:tr>
            </a:tbl>
          </a:graphicData>
        </a:graphic>
      </p:graphicFrame>
      <p:sp>
        <p:nvSpPr>
          <p:cNvPr id="10" name="Rectangle 179">
            <a:extLst>
              <a:ext uri="{FF2B5EF4-FFF2-40B4-BE49-F238E27FC236}">
                <a16:creationId xmlns:a16="http://schemas.microsoft.com/office/drawing/2014/main" id="{EF8730B5-6A7F-433E-8F36-DFCC10B59E22}"/>
              </a:ext>
            </a:extLst>
          </p:cNvPr>
          <p:cNvSpPr>
            <a:spLocks noChangeArrowheads="1"/>
          </p:cNvSpPr>
          <p:nvPr/>
        </p:nvSpPr>
        <p:spPr bwMode="auto">
          <a:xfrm>
            <a:off x="172097" y="4753003"/>
            <a:ext cx="7387578" cy="13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ja-JP" altLang="en-US" sz="1984" b="1" kern="0" dirty="0">
                <a:solidFill>
                  <a:srgbClr val="000000"/>
                </a:solidFill>
                <a:latin typeface="Meiryo UI" panose="020B0604030504040204" pitchFamily="50" charset="-128"/>
                <a:ea typeface="Meiryo UI" panose="020B0604030504040204" pitchFamily="50" charset="-128"/>
              </a:rPr>
              <a:t>目　的</a:t>
            </a: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１．会員相互の親睦並びに会員の啓発及び福祉の向上</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２．日韓両国民の親善への寄与及び韓国社会への貢献</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３．日韓両国の経済関係の円滑な発展の促進</a:t>
            </a:r>
          </a:p>
        </p:txBody>
      </p:sp>
      <p:sp>
        <p:nvSpPr>
          <p:cNvPr id="12" name="Rectangle 180">
            <a:extLst>
              <a:ext uri="{FF2B5EF4-FFF2-40B4-BE49-F238E27FC236}">
                <a16:creationId xmlns:a16="http://schemas.microsoft.com/office/drawing/2014/main" id="{8158D409-F8B3-492B-890D-56B6AAC0D65F}"/>
              </a:ext>
            </a:extLst>
          </p:cNvPr>
          <p:cNvSpPr>
            <a:spLocks noChangeArrowheads="1"/>
          </p:cNvSpPr>
          <p:nvPr/>
        </p:nvSpPr>
        <p:spPr bwMode="auto">
          <a:xfrm>
            <a:off x="130630" y="6283972"/>
            <a:ext cx="7254204" cy="253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en-US" altLang="ja-JP" sz="1984" kern="0" dirty="0">
                <a:solidFill>
                  <a:srgbClr val="000000"/>
                </a:solidFill>
                <a:latin typeface="Meiryo UI" panose="020B0604030504040204" pitchFamily="50" charset="-128"/>
                <a:ea typeface="Meiryo UI" panose="020B0604030504040204" pitchFamily="50" charset="-128"/>
              </a:rPr>
              <a:t> </a:t>
            </a:r>
            <a:r>
              <a:rPr lang="ja-JP" altLang="en-US" sz="1984" b="1" kern="0" dirty="0">
                <a:solidFill>
                  <a:srgbClr val="000000"/>
                </a:solidFill>
                <a:latin typeface="Meiryo UI" panose="020B0604030504040204" pitchFamily="50" charset="-128"/>
                <a:ea typeface="Meiryo UI" panose="020B0604030504040204" pitchFamily="50" charset="-128"/>
              </a:rPr>
              <a:t>性　格</a:t>
            </a: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１．本会は原則として営利を目的としない。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２．本会は特定の個人又は法人その他の団体の利益を目的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とした事業は行わない。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３．本会は政治に関与しない。</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４．本会は日韓両国の良好な信頼関係を基盤とし、</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日本・韓国の二カ国の視点に加えてグローバルな視点で、</a:t>
            </a:r>
            <a:endParaRPr lang="en-US" altLang="ja-JP" sz="1984"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984" kern="0" dirty="0">
                <a:solidFill>
                  <a:srgbClr val="000000"/>
                </a:solidFill>
                <a:latin typeface="Meiryo UI" panose="020B0604030504040204" pitchFamily="50" charset="-128"/>
                <a:ea typeface="Meiryo UI" panose="020B0604030504040204" pitchFamily="50" charset="-128"/>
              </a:rPr>
              <a:t>　　　事業を遂行することを旨とする。</a:t>
            </a:r>
          </a:p>
        </p:txBody>
      </p:sp>
      <p:sp>
        <p:nvSpPr>
          <p:cNvPr id="13" name="Rectangle 5">
            <a:extLst>
              <a:ext uri="{FF2B5EF4-FFF2-40B4-BE49-F238E27FC236}">
                <a16:creationId xmlns:a16="http://schemas.microsoft.com/office/drawing/2014/main" id="{0D09BF68-9922-4F40-814D-A7278870C7C2}"/>
              </a:ext>
            </a:extLst>
          </p:cNvPr>
          <p:cNvSpPr>
            <a:spLocks noChangeArrowheads="1"/>
          </p:cNvSpPr>
          <p:nvPr/>
        </p:nvSpPr>
        <p:spPr bwMode="auto">
          <a:xfrm>
            <a:off x="1710734" y="8819025"/>
            <a:ext cx="3108486"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ko-KR" altLang="en-US" sz="1240" kern="0" dirty="0">
                <a:solidFill>
                  <a:srgbClr val="000000"/>
                </a:solidFill>
              </a:rPr>
              <a:t>  </a:t>
            </a:r>
            <a:r>
              <a:rPr lang="en-US" altLang="ko-KR" sz="1240" b="1" kern="0" dirty="0">
                <a:solidFill>
                  <a:srgbClr val="000000"/>
                </a:solidFill>
              </a:rPr>
              <a:t>SJC </a:t>
            </a:r>
            <a:r>
              <a:rPr lang="ja-JP" altLang="en-US" sz="1240" b="1" kern="0" dirty="0">
                <a:solidFill>
                  <a:srgbClr val="000000"/>
                </a:solidFill>
              </a:rPr>
              <a:t>事務局</a:t>
            </a:r>
          </a:p>
          <a:p>
            <a:pPr defTabSz="567019" fontAlgn="base">
              <a:spcBef>
                <a:spcPct val="0"/>
              </a:spcBef>
              <a:spcAft>
                <a:spcPct val="0"/>
              </a:spcAft>
              <a:buNone/>
              <a:defRPr/>
            </a:pPr>
            <a:r>
              <a:rPr lang="ja-JP" altLang="en-US" sz="1240" kern="0" dirty="0">
                <a:solidFill>
                  <a:srgbClr val="000000"/>
                </a:solidFill>
              </a:rPr>
              <a:t>ソウル特別市世宗大路</a:t>
            </a:r>
            <a:r>
              <a:rPr lang="ko-KR" altLang="en-US" sz="1240" kern="0" dirty="0">
                <a:solidFill>
                  <a:srgbClr val="000000"/>
                </a:solidFill>
              </a:rPr>
              <a:t> </a:t>
            </a:r>
            <a:r>
              <a:rPr lang="en-US" altLang="ko-KR" sz="1240" kern="0" dirty="0">
                <a:solidFill>
                  <a:srgbClr val="000000"/>
                </a:solidFill>
              </a:rPr>
              <a:t>124 </a:t>
            </a:r>
          </a:p>
          <a:p>
            <a:pPr defTabSz="567019" fontAlgn="base">
              <a:spcBef>
                <a:spcPct val="0"/>
              </a:spcBef>
              <a:spcAft>
                <a:spcPct val="0"/>
              </a:spcAft>
              <a:buNone/>
              <a:defRPr/>
            </a:pPr>
            <a:r>
              <a:rPr lang="ja-JP" altLang="en-US" sz="1240" kern="0" dirty="0">
                <a:solidFill>
                  <a:srgbClr val="000000"/>
                </a:solidFill>
              </a:rPr>
              <a:t>韓国プレスセンター</a:t>
            </a:r>
            <a:r>
              <a:rPr lang="ko-KR" altLang="en-US" sz="1240" kern="0" dirty="0">
                <a:solidFill>
                  <a:srgbClr val="000000"/>
                </a:solidFill>
              </a:rPr>
              <a:t> </a:t>
            </a:r>
            <a:r>
              <a:rPr lang="en-US" altLang="ko-KR" sz="1240" kern="0" dirty="0">
                <a:solidFill>
                  <a:srgbClr val="000000"/>
                </a:solidFill>
              </a:rPr>
              <a:t>14</a:t>
            </a:r>
            <a:r>
              <a:rPr lang="ja-JP" altLang="en-US" sz="1240" kern="0" dirty="0">
                <a:solidFill>
                  <a:srgbClr val="000000"/>
                </a:solidFill>
              </a:rPr>
              <a:t>階</a:t>
            </a:r>
            <a:endParaRPr lang="ko-KR" altLang="en-US" sz="1240" kern="0" dirty="0">
              <a:solidFill>
                <a:srgbClr val="000000"/>
              </a:solidFill>
            </a:endParaRP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TEL</a:t>
            </a:r>
            <a:r>
              <a:rPr lang="ja-JP" altLang="en-US" sz="1240" kern="0" dirty="0">
                <a:solidFill>
                  <a:srgbClr val="000000"/>
                </a:solidFill>
              </a:rPr>
              <a:t>：</a:t>
            </a:r>
            <a:r>
              <a:rPr lang="en-US" altLang="ja-JP" sz="1240" kern="0" dirty="0">
                <a:solidFill>
                  <a:srgbClr val="000000"/>
                </a:solidFill>
              </a:rPr>
              <a:t>02-739-6962</a:t>
            </a:r>
            <a:r>
              <a:rPr lang="ja-JP" altLang="en-US" sz="1240" kern="0" dirty="0">
                <a:solidFill>
                  <a:srgbClr val="000000"/>
                </a:solidFill>
              </a:rPr>
              <a:t>～</a:t>
            </a:r>
            <a:r>
              <a:rPr lang="en-US" altLang="ja-JP" sz="1240" kern="0" dirty="0">
                <a:solidFill>
                  <a:srgbClr val="000000"/>
                </a:solidFill>
              </a:rPr>
              <a:t>3</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FAX</a:t>
            </a:r>
            <a:r>
              <a:rPr lang="ja-JP" altLang="en-US" sz="1240" kern="0" dirty="0">
                <a:solidFill>
                  <a:srgbClr val="000000"/>
                </a:solidFill>
              </a:rPr>
              <a:t>：</a:t>
            </a:r>
            <a:r>
              <a:rPr lang="en-US" altLang="ja-JP" sz="1240" kern="0" dirty="0">
                <a:solidFill>
                  <a:srgbClr val="000000"/>
                </a:solidFill>
              </a:rPr>
              <a:t>02-739-6961</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E-Mail</a:t>
            </a:r>
            <a:r>
              <a:rPr lang="ja-JP" altLang="en-US" sz="1240" kern="0" dirty="0">
                <a:solidFill>
                  <a:srgbClr val="000000"/>
                </a:solidFill>
              </a:rPr>
              <a:t>：</a:t>
            </a:r>
            <a:r>
              <a:rPr lang="en-US" altLang="ja-JP" sz="1240" kern="0" dirty="0">
                <a:solidFill>
                  <a:srgbClr val="000000"/>
                </a:solidFill>
              </a:rPr>
              <a:t>sjchp@sjchp.co.kr</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URL</a:t>
            </a:r>
            <a:r>
              <a:rPr lang="ja-JP" altLang="en-US" sz="1240" kern="0" dirty="0">
                <a:solidFill>
                  <a:srgbClr val="000000"/>
                </a:solidFill>
              </a:rPr>
              <a:t>：</a:t>
            </a:r>
            <a:r>
              <a:rPr lang="en-US" altLang="ja-JP" sz="1240" kern="0" dirty="0">
                <a:solidFill>
                  <a:srgbClr val="000000"/>
                </a:solidFill>
              </a:rPr>
              <a:t>https://www.sjchp.co.kr/ </a:t>
            </a:r>
          </a:p>
        </p:txBody>
      </p:sp>
      <p:sp>
        <p:nvSpPr>
          <p:cNvPr id="15" name="スライド番号プレースホルダー 14">
            <a:extLst>
              <a:ext uri="{FF2B5EF4-FFF2-40B4-BE49-F238E27FC236}">
                <a16:creationId xmlns:a16="http://schemas.microsoft.com/office/drawing/2014/main" id="{642331F0-518C-4152-9D54-FCA280180536}"/>
              </a:ext>
            </a:extLst>
          </p:cNvPr>
          <p:cNvSpPr>
            <a:spLocks noGrp="1"/>
          </p:cNvSpPr>
          <p:nvPr>
            <p:ph type="sldNum" sz="quarter" idx="12"/>
          </p:nvPr>
        </p:nvSpPr>
        <p:spPr/>
        <p:txBody>
          <a:bodyPr/>
          <a:lstStyle/>
          <a:p>
            <a:fld id="{86BE96C3-C359-4536-A3CF-55774601E46A}" type="slidenum">
              <a:rPr kumimoji="1" lang="ja-JP" altLang="en-US" sz="1984"/>
              <a:t>1</a:t>
            </a:fld>
            <a:endParaRPr kumimoji="1" lang="ja-JP" altLang="en-US" sz="1984" dirty="0"/>
          </a:p>
        </p:txBody>
      </p:sp>
      <p:pic>
        <p:nvPicPr>
          <p:cNvPr id="7" name="図 6">
            <a:extLst>
              <a:ext uri="{FF2B5EF4-FFF2-40B4-BE49-F238E27FC236}">
                <a16:creationId xmlns:a16="http://schemas.microsoft.com/office/drawing/2014/main" id="{92F61D4D-2D8C-4AA8-94FD-EDAEA35C9623}"/>
              </a:ext>
            </a:extLst>
          </p:cNvPr>
          <p:cNvPicPr>
            <a:picLocks noChangeAspect="1"/>
          </p:cNvPicPr>
          <p:nvPr/>
        </p:nvPicPr>
        <p:blipFill>
          <a:blip r:embed="rId3"/>
          <a:stretch>
            <a:fillRect/>
          </a:stretch>
        </p:blipFill>
        <p:spPr>
          <a:xfrm>
            <a:off x="4007235" y="8494402"/>
            <a:ext cx="2325824" cy="1856098"/>
          </a:xfrm>
          <a:prstGeom prst="rect">
            <a:avLst/>
          </a:prstGeom>
        </p:spPr>
      </p:pic>
    </p:spTree>
    <p:extLst>
      <p:ext uri="{BB962C8B-B14F-4D97-AF65-F5344CB8AC3E}">
        <p14:creationId xmlns:p14="http://schemas.microsoft.com/office/powerpoint/2010/main" val="363094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40000"/>
                <a:lumOff val="60000"/>
              </a:schemeClr>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 pos="46000">
              <a:schemeClr val="bg1"/>
            </a:gs>
          </a:gsLst>
          <a:lin ang="9000000" scaled="0"/>
          <a:tileRect/>
        </a:gradFill>
        <a:effectLst/>
      </p:bgPr>
    </p:bg>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532CED34-5CE7-4787-89CD-7395D1236FC2}"/>
              </a:ext>
            </a:extLst>
          </p:cNvPr>
          <p:cNvSpPr txBox="1">
            <a:spLocks noChangeArrowheads="1"/>
          </p:cNvSpPr>
          <p:nvPr/>
        </p:nvSpPr>
        <p:spPr bwMode="auto">
          <a:xfrm>
            <a:off x="63498" y="410565"/>
            <a:ext cx="4685009"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72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Ｓ</a:t>
            </a:r>
            <a:r>
              <a:rPr lang="en-US" altLang="ja-JP" sz="272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J</a:t>
            </a:r>
            <a:r>
              <a:rPr lang="ja-JP" altLang="en-US" sz="272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Ｃ の主な活動</a:t>
            </a:r>
          </a:p>
        </p:txBody>
      </p:sp>
      <p:sp>
        <p:nvSpPr>
          <p:cNvPr id="5" name="Text Box 8">
            <a:extLst>
              <a:ext uri="{FF2B5EF4-FFF2-40B4-BE49-F238E27FC236}">
                <a16:creationId xmlns:a16="http://schemas.microsoft.com/office/drawing/2014/main" id="{35158909-82E7-46CB-8AF9-CE3499BEAC49}"/>
              </a:ext>
            </a:extLst>
          </p:cNvPr>
          <p:cNvSpPr txBox="1">
            <a:spLocks noChangeArrowheads="1"/>
          </p:cNvSpPr>
          <p:nvPr/>
        </p:nvSpPr>
        <p:spPr bwMode="auto">
          <a:xfrm>
            <a:off x="68472" y="947687"/>
            <a:ext cx="7340842"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a:t>
            </a:r>
            <a:r>
              <a:rPr lang="en-US" altLang="ja-JP" sz="1984" dirty="0">
                <a:latin typeface="Meiryo UI" panose="020B0604030504040204" pitchFamily="50" charset="-128"/>
                <a:ea typeface="Meiryo UI" panose="020B0604030504040204" pitchFamily="50" charset="-128"/>
              </a:rPr>
              <a:t>SJC</a:t>
            </a:r>
            <a:r>
              <a:rPr lang="ja-JP" altLang="en-US" sz="1984" dirty="0">
                <a:latin typeface="Meiryo UI" panose="020B0604030504040204" pitchFamily="50" charset="-128"/>
                <a:ea typeface="Meiryo UI" panose="020B0604030504040204" pitchFamily="50" charset="-128"/>
              </a:rPr>
              <a:t>は、会員相互の親睦や啓発、福祉の向上とともに、日韓両国民の親善への寄与、韓国社会への貢献、日韓両国の経済関係の円滑な発展をめざし、活動しています。</a:t>
            </a:r>
          </a:p>
        </p:txBody>
      </p:sp>
      <p:sp>
        <p:nvSpPr>
          <p:cNvPr id="7" name="Rectangle 19">
            <a:extLst>
              <a:ext uri="{FF2B5EF4-FFF2-40B4-BE49-F238E27FC236}">
                <a16:creationId xmlns:a16="http://schemas.microsoft.com/office/drawing/2014/main" id="{14EE3F15-34D5-4B05-A3B1-9728DBD7ABB4}"/>
              </a:ext>
            </a:extLst>
          </p:cNvPr>
          <p:cNvSpPr>
            <a:spLocks noChangeArrowheads="1"/>
          </p:cNvSpPr>
          <p:nvPr/>
        </p:nvSpPr>
        <p:spPr bwMode="auto">
          <a:xfrm>
            <a:off x="435391" y="1836531"/>
            <a:ext cx="3028398" cy="1827048"/>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36" b="1" dirty="0">
                <a:latin typeface="Meiryo UI" panose="020B0604030504040204" pitchFamily="50" charset="-128"/>
                <a:ea typeface="Meiryo UI" panose="020B0604030504040204" pitchFamily="50" charset="-128"/>
              </a:rPr>
              <a:t>日本人学校の運営</a:t>
            </a:r>
            <a:endParaRPr lang="en-US" altLang="ja-JP" sz="1736" b="1" dirty="0">
              <a:latin typeface="Meiryo UI" panose="020B0604030504040204" pitchFamily="50" charset="-128"/>
              <a:ea typeface="Meiryo UI" panose="020B0604030504040204" pitchFamily="50" charset="-128"/>
            </a:endParaRPr>
          </a:p>
          <a:p>
            <a:pPr>
              <a:spcBef>
                <a:spcPct val="0"/>
              </a:spcBef>
              <a:buNone/>
            </a:pPr>
            <a:r>
              <a:rPr lang="ja-JP" altLang="en-US" sz="1800" dirty="0">
                <a:latin typeface="Meiryo UI" panose="020B0604030504040204" pitchFamily="50" charset="-128"/>
                <a:ea typeface="Meiryo UI" panose="020B0604030504040204" pitchFamily="50" charset="-128"/>
              </a:rPr>
              <a:t>在留邦人等の子女の教育支援・学力向上のため、ソウル日本人学校を設立・運営しています。</a:t>
            </a:r>
          </a:p>
        </p:txBody>
      </p:sp>
      <p:sp>
        <p:nvSpPr>
          <p:cNvPr id="9" name="Rectangle 21">
            <a:extLst>
              <a:ext uri="{FF2B5EF4-FFF2-40B4-BE49-F238E27FC236}">
                <a16:creationId xmlns:a16="http://schemas.microsoft.com/office/drawing/2014/main" id="{BA4472B3-C179-40D7-BA20-50E4F37917EC}"/>
              </a:ext>
            </a:extLst>
          </p:cNvPr>
          <p:cNvSpPr>
            <a:spLocks noChangeArrowheads="1"/>
          </p:cNvSpPr>
          <p:nvPr/>
        </p:nvSpPr>
        <p:spPr bwMode="auto">
          <a:xfrm>
            <a:off x="3672782" y="1893372"/>
            <a:ext cx="3815771" cy="198162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緊急連絡体制の整備</a:t>
            </a:r>
          </a:p>
          <a:p>
            <a:pPr>
              <a:spcBef>
                <a:spcPct val="0"/>
              </a:spcBef>
              <a:buNone/>
            </a:pPr>
            <a:r>
              <a:rPr lang="ja-JP" altLang="en-US" sz="1800" dirty="0">
                <a:latin typeface="Meiryo UI" panose="020B0604030504040204" pitchFamily="50" charset="-128"/>
                <a:ea typeface="Meiryo UI" panose="020B0604030504040204" pitchFamily="50" charset="-128"/>
              </a:rPr>
              <a:t>在大韓民国日本国大使館領事部の支援・協力のもと安全対策委員会を設置し、会員への緊急連絡体制の整備等を行なっています。</a:t>
            </a:r>
          </a:p>
          <a:p>
            <a:pPr>
              <a:spcBef>
                <a:spcPct val="0"/>
              </a:spcBef>
              <a:buNone/>
            </a:pPr>
            <a:r>
              <a:rPr lang="ko-KR" altLang="en-US" sz="1736" dirty="0">
                <a:latin typeface="Meiryo UI" panose="020B0604030504040204" pitchFamily="50" charset="-128"/>
                <a:ea typeface="+mn-ea"/>
              </a:rPr>
              <a:t> </a:t>
            </a:r>
            <a:endParaRPr lang="ja-JP" altLang="en-US" sz="1736" dirty="0">
              <a:latin typeface="Meiryo UI" panose="020B0604030504040204" pitchFamily="50" charset="-128"/>
              <a:ea typeface="Meiryo UI" panose="020B0604030504040204" pitchFamily="50" charset="-128"/>
            </a:endParaRPr>
          </a:p>
        </p:txBody>
      </p:sp>
      <p:sp>
        <p:nvSpPr>
          <p:cNvPr id="10" name="Rectangle 20">
            <a:extLst>
              <a:ext uri="{FF2B5EF4-FFF2-40B4-BE49-F238E27FC236}">
                <a16:creationId xmlns:a16="http://schemas.microsoft.com/office/drawing/2014/main" id="{1BF983CE-EC07-45BE-BB56-A950D9DA0AF3}"/>
              </a:ext>
            </a:extLst>
          </p:cNvPr>
          <p:cNvSpPr>
            <a:spLocks noChangeArrowheads="1"/>
          </p:cNvSpPr>
          <p:nvPr/>
        </p:nvSpPr>
        <p:spPr bwMode="auto">
          <a:xfrm>
            <a:off x="399457" y="3898506"/>
            <a:ext cx="3273325" cy="172646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ビジネス環境改善の建議</a:t>
            </a:r>
          </a:p>
          <a:p>
            <a:pPr>
              <a:spcBef>
                <a:spcPct val="0"/>
              </a:spcBef>
              <a:buNone/>
            </a:pPr>
            <a:r>
              <a:rPr lang="ja-JP" altLang="en-US" sz="1800" dirty="0">
                <a:latin typeface="Meiryo UI" panose="020B0604030504040204" pitchFamily="50" charset="-128"/>
                <a:ea typeface="Meiryo UI" panose="020B0604030504040204" pitchFamily="50" charset="-128"/>
              </a:rPr>
              <a:t>日系企業にとってのメリットだけでなく、韓国のビジネス環境のグローバル化をめざし、政策提言活動を行っています。</a:t>
            </a:r>
          </a:p>
          <a:p>
            <a:pPr defTabSz="567019" fontAlgn="base">
              <a:spcBef>
                <a:spcPct val="0"/>
              </a:spcBef>
              <a:spcAft>
                <a:spcPct val="0"/>
              </a:spcAft>
              <a:buNone/>
              <a:defRPr/>
            </a:pPr>
            <a:endParaRPr lang="ja-JP" altLang="en-US" sz="1736" kern="0" dirty="0">
              <a:solidFill>
                <a:srgbClr val="000000"/>
              </a:solidFill>
              <a:latin typeface="Meiryo UI" panose="020B0604030504040204" pitchFamily="50" charset="-128"/>
              <a:ea typeface="Meiryo UI" panose="020B0604030504040204" pitchFamily="50" charset="-128"/>
            </a:endParaRPr>
          </a:p>
        </p:txBody>
      </p:sp>
      <p:sp>
        <p:nvSpPr>
          <p:cNvPr id="12" name="Rectangle 22">
            <a:extLst>
              <a:ext uri="{FF2B5EF4-FFF2-40B4-BE49-F238E27FC236}">
                <a16:creationId xmlns:a16="http://schemas.microsoft.com/office/drawing/2014/main" id="{D209C085-1A67-4884-84AD-A7B94CFDFBC8}"/>
              </a:ext>
            </a:extLst>
          </p:cNvPr>
          <p:cNvSpPr>
            <a:spLocks noChangeArrowheads="1"/>
          </p:cNvSpPr>
          <p:nvPr/>
        </p:nvSpPr>
        <p:spPr bwMode="auto">
          <a:xfrm>
            <a:off x="399457" y="5946900"/>
            <a:ext cx="3064331" cy="1821078"/>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日韓交流の支援・協力</a:t>
            </a:r>
          </a:p>
          <a:p>
            <a:pPr>
              <a:spcBef>
                <a:spcPct val="0"/>
              </a:spcBef>
              <a:buNone/>
            </a:pPr>
            <a:r>
              <a:rPr lang="ja-JP" altLang="en-US" sz="1800" dirty="0">
                <a:latin typeface="Meiryo UI" panose="020B0604030504040204" pitchFamily="50" charset="-128"/>
                <a:ea typeface="Meiryo UI" panose="020B0604030504040204" pitchFamily="50" charset="-128"/>
              </a:rPr>
              <a:t>日韓交流・国際交流を通じた相互理解に資するため、日韓交流おまつりなどに参加・協力しています。</a:t>
            </a:r>
          </a:p>
        </p:txBody>
      </p:sp>
      <p:pic>
        <p:nvPicPr>
          <p:cNvPr id="15" name="図 14">
            <a:extLst>
              <a:ext uri="{FF2B5EF4-FFF2-40B4-BE49-F238E27FC236}">
                <a16:creationId xmlns:a16="http://schemas.microsoft.com/office/drawing/2014/main" id="{875C2C1C-6DCB-4C0A-BF21-BD7A4DE77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782" y="6006814"/>
            <a:ext cx="3361451" cy="1990435"/>
          </a:xfrm>
          <a:prstGeom prst="rect">
            <a:avLst/>
          </a:prstGeom>
        </p:spPr>
      </p:pic>
      <p:pic>
        <p:nvPicPr>
          <p:cNvPr id="16" name="図 15" descr="駐車場にいる子供たち&#10;&#10;低い精度で自動的に生成された説明">
            <a:extLst>
              <a:ext uri="{FF2B5EF4-FFF2-40B4-BE49-F238E27FC236}">
                <a16:creationId xmlns:a16="http://schemas.microsoft.com/office/drawing/2014/main" id="{8C6E4997-F357-40BA-81BB-9C6FF642F8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81" y="8017662"/>
            <a:ext cx="1025572" cy="1736009"/>
          </a:xfrm>
          <a:prstGeom prst="rect">
            <a:avLst/>
          </a:prstGeom>
          <a:noFill/>
          <a:ln>
            <a:noFill/>
          </a:ln>
        </p:spPr>
      </p:pic>
      <p:sp>
        <p:nvSpPr>
          <p:cNvPr id="18" name="Rectangle 23">
            <a:extLst>
              <a:ext uri="{FF2B5EF4-FFF2-40B4-BE49-F238E27FC236}">
                <a16:creationId xmlns:a16="http://schemas.microsoft.com/office/drawing/2014/main" id="{7B6E9E72-71E6-4AC9-97B4-2226B30E2CB4}"/>
              </a:ext>
            </a:extLst>
          </p:cNvPr>
          <p:cNvSpPr>
            <a:spLocks noChangeArrowheads="1"/>
          </p:cNvSpPr>
          <p:nvPr/>
        </p:nvSpPr>
        <p:spPr bwMode="auto">
          <a:xfrm>
            <a:off x="5024155" y="8125607"/>
            <a:ext cx="2385159" cy="1621183"/>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eiryo UI" panose="020B0604030504040204" pitchFamily="50" charset="-128"/>
                <a:ea typeface="Meiryo UI" panose="020B0604030504040204" pitchFamily="50" charset="-128"/>
              </a:rPr>
              <a:t>ボランティア活動</a:t>
            </a:r>
          </a:p>
          <a:p>
            <a:pPr>
              <a:spcBef>
                <a:spcPct val="0"/>
              </a:spcBef>
              <a:buNone/>
            </a:pPr>
            <a:r>
              <a:rPr lang="ja-JP" altLang="en-US" sz="1800" dirty="0">
                <a:latin typeface="Meiryo UI" panose="020B0604030504040204" pitchFamily="50" charset="-128"/>
                <a:ea typeface="Meiryo UI" panose="020B0604030504040204" pitchFamily="50" charset="-128"/>
              </a:rPr>
              <a:t>福祉施設への慰問や寄付活動等を行っています。</a:t>
            </a:r>
          </a:p>
        </p:txBody>
      </p:sp>
      <p:sp>
        <p:nvSpPr>
          <p:cNvPr id="20" name="スライド番号プレースホルダー 19">
            <a:extLst>
              <a:ext uri="{FF2B5EF4-FFF2-40B4-BE49-F238E27FC236}">
                <a16:creationId xmlns:a16="http://schemas.microsoft.com/office/drawing/2014/main" id="{B953FFFA-E47A-4449-B1AB-5E44B9B4D711}"/>
              </a:ext>
            </a:extLst>
          </p:cNvPr>
          <p:cNvSpPr>
            <a:spLocks noGrp="1"/>
          </p:cNvSpPr>
          <p:nvPr>
            <p:ph type="sldNum" sz="quarter" idx="12"/>
          </p:nvPr>
        </p:nvSpPr>
        <p:spPr/>
        <p:txBody>
          <a:bodyPr/>
          <a:lstStyle/>
          <a:p>
            <a:fld id="{86BE96C3-C359-4536-A3CF-55774601E46A}" type="slidenum">
              <a:rPr kumimoji="1" lang="ja-JP" altLang="en-US" sz="1984"/>
              <a:t>2</a:t>
            </a:fld>
            <a:endParaRPr kumimoji="1" lang="ja-JP" altLang="en-US" sz="1984" dirty="0"/>
          </a:p>
        </p:txBody>
      </p:sp>
      <p:pic>
        <p:nvPicPr>
          <p:cNvPr id="8" name="図 7">
            <a:extLst>
              <a:ext uri="{FF2B5EF4-FFF2-40B4-BE49-F238E27FC236}">
                <a16:creationId xmlns:a16="http://schemas.microsoft.com/office/drawing/2014/main" id="{180F5195-D398-476A-9B92-516072876BF6}"/>
              </a:ext>
            </a:extLst>
          </p:cNvPr>
          <p:cNvPicPr>
            <a:picLocks noChangeAspect="1"/>
          </p:cNvPicPr>
          <p:nvPr/>
        </p:nvPicPr>
        <p:blipFill>
          <a:blip r:embed="rId4"/>
          <a:stretch>
            <a:fillRect/>
          </a:stretch>
        </p:blipFill>
        <p:spPr>
          <a:xfrm>
            <a:off x="1237974" y="8017662"/>
            <a:ext cx="2179313" cy="1736008"/>
          </a:xfrm>
          <a:prstGeom prst="rect">
            <a:avLst/>
          </a:prstGeom>
        </p:spPr>
      </p:pic>
      <p:sp>
        <p:nvSpPr>
          <p:cNvPr id="13" name="テキスト ボックス 12">
            <a:extLst>
              <a:ext uri="{FF2B5EF4-FFF2-40B4-BE49-F238E27FC236}">
                <a16:creationId xmlns:a16="http://schemas.microsoft.com/office/drawing/2014/main" id="{E33D3102-32A3-4920-8C79-05FFD5514602}"/>
              </a:ext>
            </a:extLst>
          </p:cNvPr>
          <p:cNvSpPr txBox="1"/>
          <p:nvPr/>
        </p:nvSpPr>
        <p:spPr>
          <a:xfrm>
            <a:off x="177681" y="9802209"/>
            <a:ext cx="911389"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清掃活動</a:t>
            </a:r>
            <a:endParaRPr lang="en-US" altLang="ko-KR"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DE7C47D-A5B1-44BB-BBE4-F2737734AAF8}"/>
              </a:ext>
            </a:extLst>
          </p:cNvPr>
          <p:cNvSpPr txBox="1"/>
          <p:nvPr/>
        </p:nvSpPr>
        <p:spPr>
          <a:xfrm>
            <a:off x="1486740" y="9813586"/>
            <a:ext cx="170092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福祉施設慰問訪問</a:t>
            </a:r>
            <a:endParaRPr lang="ko-KR" altLang="en-US" sz="1200" dirty="0">
              <a:latin typeface="Meiryo UI" panose="020B0604030504040204" pitchFamily="50" charset="-128"/>
            </a:endParaRPr>
          </a:p>
        </p:txBody>
      </p:sp>
      <p:sp>
        <p:nvSpPr>
          <p:cNvPr id="14" name="テキスト ボックス 13">
            <a:extLst>
              <a:ext uri="{FF2B5EF4-FFF2-40B4-BE49-F238E27FC236}">
                <a16:creationId xmlns:a16="http://schemas.microsoft.com/office/drawing/2014/main" id="{F876A4DE-E4F6-4FC3-8C3E-C52DAB160049}"/>
              </a:ext>
            </a:extLst>
          </p:cNvPr>
          <p:cNvSpPr txBox="1"/>
          <p:nvPr/>
        </p:nvSpPr>
        <p:spPr>
          <a:xfrm>
            <a:off x="3463788" y="9813586"/>
            <a:ext cx="1598833"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児童養護施設の子供達を遊園地に招待</a:t>
            </a:r>
          </a:p>
        </p:txBody>
      </p:sp>
      <p:pic>
        <p:nvPicPr>
          <p:cNvPr id="3" name="図 2">
            <a:extLst>
              <a:ext uri="{FF2B5EF4-FFF2-40B4-BE49-F238E27FC236}">
                <a16:creationId xmlns:a16="http://schemas.microsoft.com/office/drawing/2014/main" id="{23AA75EB-3820-491B-B589-DC27C9777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2008" y="8017661"/>
            <a:ext cx="1612006" cy="1736007"/>
          </a:xfrm>
          <a:prstGeom prst="rect">
            <a:avLst/>
          </a:prstGeom>
        </p:spPr>
      </p:pic>
      <p:pic>
        <p:nvPicPr>
          <p:cNvPr id="6" name="図 5">
            <a:extLst>
              <a:ext uri="{FF2B5EF4-FFF2-40B4-BE49-F238E27FC236}">
                <a16:creationId xmlns:a16="http://schemas.microsoft.com/office/drawing/2014/main" id="{70AA1DE7-D341-4A96-A23A-538B9418F1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496" y="3601787"/>
            <a:ext cx="3361451" cy="2242088"/>
          </a:xfrm>
          <a:prstGeom prst="rect">
            <a:avLst/>
          </a:prstGeom>
        </p:spPr>
      </p:pic>
    </p:spTree>
    <p:extLst>
      <p:ext uri="{BB962C8B-B14F-4D97-AF65-F5344CB8AC3E}">
        <p14:creationId xmlns:p14="http://schemas.microsoft.com/office/powerpoint/2010/main" val="396635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D878015-FE21-4D76-BD48-E2E674318234}"/>
              </a:ext>
            </a:extLst>
          </p:cNvPr>
          <p:cNvSpPr txBox="1">
            <a:spLocks noChangeArrowheads="1"/>
          </p:cNvSpPr>
          <p:nvPr/>
        </p:nvSpPr>
        <p:spPr bwMode="auto">
          <a:xfrm>
            <a:off x="134283" y="394218"/>
            <a:ext cx="4120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日韓経済の発展をめざして</a:t>
            </a:r>
          </a:p>
        </p:txBody>
      </p:sp>
      <p:sp>
        <p:nvSpPr>
          <p:cNvPr id="5" name="Text Box 10">
            <a:extLst>
              <a:ext uri="{FF2B5EF4-FFF2-40B4-BE49-F238E27FC236}">
                <a16:creationId xmlns:a16="http://schemas.microsoft.com/office/drawing/2014/main" id="{BD6FEE72-115D-43D1-A898-11701A4324A9}"/>
              </a:ext>
            </a:extLst>
          </p:cNvPr>
          <p:cNvSpPr txBox="1">
            <a:spLocks noChangeArrowheads="1"/>
          </p:cNvSpPr>
          <p:nvPr/>
        </p:nvSpPr>
        <p:spPr bwMode="auto">
          <a:xfrm>
            <a:off x="238336" y="1056746"/>
            <a:ext cx="6916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dirty="0">
                <a:latin typeface="Meiryo UI" panose="020B0604030504040204" pitchFamily="50" charset="-128"/>
                <a:ea typeface="Meiryo UI" panose="020B0604030504040204" pitchFamily="50" charset="-128"/>
              </a:rPr>
              <a:t>　法人会員･法人賛助会員としてご入会の場合、次の活動にご参加いただけます。</a:t>
            </a:r>
          </a:p>
        </p:txBody>
      </p:sp>
      <p:sp>
        <p:nvSpPr>
          <p:cNvPr id="6" name="Rectangle 17">
            <a:extLst>
              <a:ext uri="{FF2B5EF4-FFF2-40B4-BE49-F238E27FC236}">
                <a16:creationId xmlns:a16="http://schemas.microsoft.com/office/drawing/2014/main" id="{3059220E-6CC7-4598-BA60-65C175E9F34F}"/>
              </a:ext>
            </a:extLst>
          </p:cNvPr>
          <p:cNvSpPr>
            <a:spLocks noChangeArrowheads="1"/>
          </p:cNvSpPr>
          <p:nvPr/>
        </p:nvSpPr>
        <p:spPr bwMode="auto">
          <a:xfrm>
            <a:off x="134283" y="2072830"/>
            <a:ext cx="7311001" cy="1562239"/>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情報交換・懇談</a:t>
            </a:r>
            <a:endParaRPr lang="en-US" altLang="ja-JP" sz="2000" b="1"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分野別委員会（商社、金融、運輸・サービス、電子、電機、機電、</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化学、生活関連）で定期的に情報交換・研修・視察・懇談会等を　</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実施。</a:t>
            </a:r>
          </a:p>
          <a:p>
            <a:pPr>
              <a:spcBef>
                <a:spcPct val="0"/>
              </a:spcBef>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法人会員はいずれかの分野別委員会にご所属いただきます。</a:t>
            </a:r>
          </a:p>
        </p:txBody>
      </p:sp>
      <p:sp>
        <p:nvSpPr>
          <p:cNvPr id="7" name="Rectangle 18">
            <a:extLst>
              <a:ext uri="{FF2B5EF4-FFF2-40B4-BE49-F238E27FC236}">
                <a16:creationId xmlns:a16="http://schemas.microsoft.com/office/drawing/2014/main" id="{73A80CDC-7D42-4C07-BB8F-ABE1DA12FF1D}"/>
              </a:ext>
            </a:extLst>
          </p:cNvPr>
          <p:cNvSpPr>
            <a:spLocks noChangeArrowheads="1"/>
          </p:cNvSpPr>
          <p:nvPr/>
        </p:nvSpPr>
        <p:spPr bwMode="auto">
          <a:xfrm>
            <a:off x="3779837" y="4011213"/>
            <a:ext cx="3665448" cy="2694199"/>
          </a:xfrm>
          <a:prstGeom prst="rect">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セミナー・勉強会</a:t>
            </a:r>
          </a:p>
          <a:p>
            <a:pPr>
              <a:spcBef>
                <a:spcPct val="0"/>
              </a:spcBef>
              <a:buNone/>
            </a:pPr>
            <a:r>
              <a:rPr lang="ja-JP" altLang="en-US" sz="2000" dirty="0">
                <a:latin typeface="Meiryo UI" panose="020B0604030504040204" pitchFamily="50" charset="-128"/>
                <a:ea typeface="Meiryo UI" panose="020B0604030504040204" pitchFamily="50" charset="-128"/>
              </a:rPr>
              <a:t>時宜に即したテーマでセミナー</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・勉強会を開催</a:t>
            </a:r>
          </a:p>
          <a:p>
            <a:pPr defTabSz="567019" fontAlgn="base">
              <a:spcBef>
                <a:spcPct val="0"/>
              </a:spcBef>
              <a:spcAft>
                <a:spcPct val="0"/>
              </a:spcAft>
              <a:buNone/>
            </a:pPr>
            <a:endParaRPr lang="ja-JP" altLang="en-US" sz="1984"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前年度実績</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経営　　　</a:t>
            </a:r>
            <a:r>
              <a:rPr lang="en-US" altLang="ja-JP" sz="1984" dirty="0">
                <a:solidFill>
                  <a:srgbClr val="000000"/>
                </a:solidFill>
                <a:latin typeface="Meiryo UI" panose="020B0604030504040204" pitchFamily="50" charset="-128"/>
                <a:ea typeface="Meiryo UI" panose="020B0604030504040204" pitchFamily="50" charset="-128"/>
              </a:rPr>
              <a:t>7</a:t>
            </a:r>
            <a:r>
              <a:rPr lang="ja-JP" altLang="en-US" sz="1984" dirty="0">
                <a:solidFill>
                  <a:srgbClr val="000000"/>
                </a:solidFill>
                <a:latin typeface="Meiryo UI" panose="020B0604030504040204" pitchFamily="50" charset="-128"/>
                <a:ea typeface="Meiryo UI" panose="020B0604030504040204" pitchFamily="50" charset="-128"/>
              </a:rPr>
              <a:t>回</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労働　　　</a:t>
            </a:r>
            <a:r>
              <a:rPr lang="en-US" altLang="ja-JP" sz="1984" dirty="0">
                <a:solidFill>
                  <a:srgbClr val="000000"/>
                </a:solidFill>
                <a:latin typeface="Meiryo UI" panose="020B0604030504040204" pitchFamily="50" charset="-128"/>
                <a:ea typeface="Meiryo UI" panose="020B0604030504040204" pitchFamily="50" charset="-128"/>
              </a:rPr>
              <a:t>2</a:t>
            </a:r>
            <a:r>
              <a:rPr lang="ja-JP" altLang="en-US" sz="1984" dirty="0">
                <a:solidFill>
                  <a:srgbClr val="000000"/>
                </a:solidFill>
                <a:latin typeface="Meiryo UI" panose="020B0604030504040204" pitchFamily="50" charset="-128"/>
                <a:ea typeface="Meiryo UI" panose="020B0604030504040204" pitchFamily="50" charset="-128"/>
              </a:rPr>
              <a:t>回</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税務　　　</a:t>
            </a:r>
            <a:r>
              <a:rPr lang="en-US" altLang="ja-JP" sz="1984" dirty="0">
                <a:solidFill>
                  <a:srgbClr val="000000"/>
                </a:solidFill>
                <a:latin typeface="Meiryo UI" panose="020B0604030504040204" pitchFamily="50" charset="-128"/>
                <a:ea typeface="Meiryo UI" panose="020B0604030504040204" pitchFamily="50" charset="-128"/>
              </a:rPr>
              <a:t>3</a:t>
            </a:r>
            <a:r>
              <a:rPr lang="ja-JP" altLang="en-US" sz="1984" dirty="0">
                <a:solidFill>
                  <a:srgbClr val="000000"/>
                </a:solidFill>
                <a:latin typeface="Meiryo UI" panose="020B0604030504040204" pitchFamily="50" charset="-128"/>
                <a:ea typeface="Meiryo UI" panose="020B0604030504040204" pitchFamily="50" charset="-128"/>
              </a:rPr>
              <a:t>回</a:t>
            </a:r>
          </a:p>
          <a:p>
            <a:pPr defTabSz="567019" fontAlgn="base">
              <a:spcBef>
                <a:spcPct val="0"/>
              </a:spcBef>
              <a:spcAft>
                <a:spcPct val="0"/>
              </a:spcAft>
              <a:buNone/>
            </a:pPr>
            <a:r>
              <a:rPr lang="ja-JP" altLang="en-US" sz="1984" dirty="0">
                <a:solidFill>
                  <a:srgbClr val="000000"/>
                </a:solidFill>
                <a:latin typeface="Meiryo UI" panose="020B0604030504040204" pitchFamily="50" charset="-128"/>
                <a:ea typeface="Meiryo UI" panose="020B0604030504040204" pitchFamily="50" charset="-128"/>
              </a:rPr>
              <a:t>　　知的財産　</a:t>
            </a:r>
            <a:r>
              <a:rPr lang="en-US" altLang="ja-JP" sz="1984" dirty="0">
                <a:solidFill>
                  <a:srgbClr val="000000"/>
                </a:solidFill>
                <a:latin typeface="Meiryo UI" panose="020B0604030504040204" pitchFamily="50" charset="-128"/>
                <a:ea typeface="Meiryo UI" panose="020B0604030504040204" pitchFamily="50" charset="-128"/>
              </a:rPr>
              <a:t>5</a:t>
            </a:r>
            <a:r>
              <a:rPr lang="ja-JP" altLang="en-US" sz="1984" dirty="0">
                <a:solidFill>
                  <a:srgbClr val="000000"/>
                </a:solidFill>
                <a:latin typeface="Meiryo UI" panose="020B0604030504040204" pitchFamily="50" charset="-128"/>
                <a:ea typeface="Meiryo UI" panose="020B0604030504040204" pitchFamily="50" charset="-128"/>
              </a:rPr>
              <a:t>回　等</a:t>
            </a:r>
          </a:p>
        </p:txBody>
      </p:sp>
      <p:sp>
        <p:nvSpPr>
          <p:cNvPr id="8" name="Rectangle 19">
            <a:extLst>
              <a:ext uri="{FF2B5EF4-FFF2-40B4-BE49-F238E27FC236}">
                <a16:creationId xmlns:a16="http://schemas.microsoft.com/office/drawing/2014/main" id="{24D8BCC1-5F71-4EEF-AFC3-0C181B7FB864}"/>
              </a:ext>
            </a:extLst>
          </p:cNvPr>
          <p:cNvSpPr>
            <a:spLocks noChangeArrowheads="1"/>
          </p:cNvSpPr>
          <p:nvPr/>
        </p:nvSpPr>
        <p:spPr bwMode="auto">
          <a:xfrm>
            <a:off x="134283" y="6805529"/>
            <a:ext cx="7311001" cy="1233763"/>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建議事項の提出</a:t>
            </a:r>
          </a:p>
          <a:p>
            <a:pPr>
              <a:spcBef>
                <a:spcPct val="0"/>
              </a:spcBef>
              <a:buNone/>
            </a:pPr>
            <a:r>
              <a:rPr lang="ja-JP" altLang="en-US" sz="2000" dirty="0">
                <a:latin typeface="Meiryo UI" panose="020B0604030504040204" pitchFamily="50" charset="-128"/>
                <a:ea typeface="Meiryo UI" panose="020B0604030504040204" pitchFamily="50" charset="-128"/>
              </a:rPr>
              <a:t>　韓国政府に対し、事業推進上の隘路事項解決等を目的とする</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政策提言を実施</a:t>
            </a:r>
          </a:p>
        </p:txBody>
      </p:sp>
      <p:sp>
        <p:nvSpPr>
          <p:cNvPr id="9" name="Rectangle 16">
            <a:extLst>
              <a:ext uri="{FF2B5EF4-FFF2-40B4-BE49-F238E27FC236}">
                <a16:creationId xmlns:a16="http://schemas.microsoft.com/office/drawing/2014/main" id="{545D729A-5EEF-4529-A0ED-6692CDEE11FD}"/>
              </a:ext>
            </a:extLst>
          </p:cNvPr>
          <p:cNvSpPr>
            <a:spLocks noChangeArrowheads="1"/>
          </p:cNvSpPr>
          <p:nvPr/>
        </p:nvSpPr>
        <p:spPr bwMode="auto">
          <a:xfrm>
            <a:off x="134283" y="8239526"/>
            <a:ext cx="6749117" cy="141342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各種資料提供</a:t>
            </a:r>
          </a:p>
          <a:p>
            <a:pPr>
              <a:spcBef>
                <a:spcPct val="0"/>
              </a:spcBef>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SJC</a:t>
            </a:r>
            <a:r>
              <a:rPr lang="ja-JP" altLang="en-US" sz="2000" dirty="0">
                <a:latin typeface="Meiryo UI" panose="020B0604030504040204" pitchFamily="50" charset="-128"/>
                <a:ea typeface="Meiryo UI" panose="020B0604030504040204" pitchFamily="50" charset="-128"/>
              </a:rPr>
              <a:t>マネジメントニュース（経営委員会）、</a:t>
            </a:r>
          </a:p>
          <a:p>
            <a:pPr>
              <a:spcBef>
                <a:spcPct val="0"/>
              </a:spcBef>
              <a:buNone/>
            </a:pPr>
            <a:r>
              <a:rPr lang="ja-JP" altLang="en-US" sz="2000" dirty="0">
                <a:latin typeface="Meiryo UI" panose="020B0604030504040204" pitchFamily="50" charset="-128"/>
                <a:ea typeface="Meiryo UI" panose="020B0604030504040204" pitchFamily="50" charset="-128"/>
              </a:rPr>
              <a:t>これだけは知っておきたい労働・労務（労働委員会）</a:t>
            </a:r>
          </a:p>
          <a:p>
            <a:pPr>
              <a:spcBef>
                <a:spcPct val="0"/>
              </a:spcBef>
              <a:buNone/>
            </a:pPr>
            <a:r>
              <a:rPr lang="ja-JP" altLang="en-US" sz="2000" dirty="0">
                <a:latin typeface="Meiryo UI" panose="020B0604030504040204" pitchFamily="50" charset="-128"/>
                <a:ea typeface="Meiryo UI" panose="020B0604030504040204" pitchFamily="50" charset="-128"/>
              </a:rPr>
              <a:t>その他調査資料　等を作成・提供</a:t>
            </a:r>
          </a:p>
        </p:txBody>
      </p:sp>
      <p:sp>
        <p:nvSpPr>
          <p:cNvPr id="10" name="スライド番号プレースホルダー 9">
            <a:extLst>
              <a:ext uri="{FF2B5EF4-FFF2-40B4-BE49-F238E27FC236}">
                <a16:creationId xmlns:a16="http://schemas.microsoft.com/office/drawing/2014/main" id="{836D44DF-361B-4065-9C2D-674E2C2A221C}"/>
              </a:ext>
            </a:extLst>
          </p:cNvPr>
          <p:cNvSpPr>
            <a:spLocks noGrp="1"/>
          </p:cNvSpPr>
          <p:nvPr>
            <p:ph type="sldNum" sz="quarter" idx="12"/>
          </p:nvPr>
        </p:nvSpPr>
        <p:spPr/>
        <p:txBody>
          <a:bodyPr/>
          <a:lstStyle/>
          <a:p>
            <a:fld id="{86BE96C3-C359-4536-A3CF-55774601E46A}" type="slidenum">
              <a:rPr kumimoji="1" lang="ja-JP" altLang="en-US" sz="1984"/>
              <a:t>3</a:t>
            </a:fld>
            <a:endParaRPr kumimoji="1" lang="ja-JP" altLang="en-US" sz="1984" dirty="0"/>
          </a:p>
        </p:txBody>
      </p:sp>
      <p:pic>
        <p:nvPicPr>
          <p:cNvPr id="11" name="Picture 13" descr="C:\Users\sjc1\Documents\My eBooks\091214経営研究セミナー\IMG_0050.jpg">
            <a:extLst>
              <a:ext uri="{FF2B5EF4-FFF2-40B4-BE49-F238E27FC236}">
                <a16:creationId xmlns:a16="http://schemas.microsoft.com/office/drawing/2014/main" id="{499E6DEB-C0A8-43B6-B263-43082E046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34" y="4128446"/>
            <a:ext cx="3369878" cy="25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39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B5324E-2D0B-4397-9462-007141A44CF3}"/>
              </a:ext>
            </a:extLst>
          </p:cNvPr>
          <p:cNvSpPr>
            <a:spLocks noGrp="1"/>
          </p:cNvSpPr>
          <p:nvPr>
            <p:ph type="sldNum" sz="quarter" idx="12"/>
          </p:nvPr>
        </p:nvSpPr>
        <p:spPr>
          <a:xfrm>
            <a:off x="5612162" y="9911110"/>
            <a:ext cx="1700927" cy="569240"/>
          </a:xfrm>
        </p:spPr>
        <p:txBody>
          <a:bodyPr/>
          <a:lstStyle/>
          <a:p>
            <a:fld id="{86BE96C3-C359-4536-A3CF-55774601E46A}" type="slidenum">
              <a:rPr kumimoji="1" lang="ja-JP" altLang="en-US" sz="1984"/>
              <a:t>4</a:t>
            </a:fld>
            <a:endParaRPr kumimoji="1" lang="ja-JP" altLang="en-US" sz="1984" dirty="0"/>
          </a:p>
        </p:txBody>
      </p:sp>
      <p:sp>
        <p:nvSpPr>
          <p:cNvPr id="5" name="AutoShape 9">
            <a:extLst>
              <a:ext uri="{FF2B5EF4-FFF2-40B4-BE49-F238E27FC236}">
                <a16:creationId xmlns:a16="http://schemas.microsoft.com/office/drawing/2014/main" id="{051C1E9A-8CD2-439C-8739-A31E982F12D0}"/>
              </a:ext>
            </a:extLst>
          </p:cNvPr>
          <p:cNvSpPr>
            <a:spLocks noChangeArrowheads="1"/>
          </p:cNvSpPr>
          <p:nvPr/>
        </p:nvSpPr>
        <p:spPr bwMode="auto">
          <a:xfrm>
            <a:off x="3713864" y="3751110"/>
            <a:ext cx="3845811" cy="371339"/>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67019" fontAlgn="base">
              <a:spcBef>
                <a:spcPct val="0"/>
              </a:spcBef>
              <a:spcAft>
                <a:spcPct val="0"/>
              </a:spcAft>
              <a:buNone/>
            </a:pPr>
            <a:r>
              <a:rPr lang="ja-JP" altLang="en-US" sz="1488" dirty="0">
                <a:solidFill>
                  <a:srgbClr val="000000"/>
                </a:solidFill>
                <a:latin typeface="Meiryo UI" panose="020B0604030504040204" pitchFamily="50" charset="-128"/>
                <a:ea typeface="Meiryo UI" panose="020B0604030504040204" pitchFamily="50" charset="-128"/>
              </a:rPr>
              <a:t>名勝探訪 春</a:t>
            </a:r>
            <a:r>
              <a:rPr lang="ko-KR" altLang="en-US" sz="1488" dirty="0">
                <a:solidFill>
                  <a:srgbClr val="000000"/>
                </a:solidFill>
                <a:latin typeface="Meiryo UI" panose="020B0604030504040204" pitchFamily="50" charset="-128"/>
                <a:ea typeface="+mn-ea"/>
              </a:rPr>
              <a:t> </a:t>
            </a:r>
            <a:r>
              <a:rPr lang="ja-JP" altLang="en-US" sz="1488" dirty="0">
                <a:solidFill>
                  <a:srgbClr val="000000"/>
                </a:solidFill>
                <a:latin typeface="Meiryo UI" panose="020B0604030504040204" pitchFamily="50" charset="-128"/>
                <a:ea typeface="Meiryo UI" panose="020B0604030504040204" pitchFamily="50" charset="-128"/>
              </a:rPr>
              <a:t>水原</a:t>
            </a:r>
            <a:r>
              <a:rPr lang="en-US" altLang="ko-KR" sz="1488" dirty="0">
                <a:latin typeface="Meiryo UI" panose="020B0604030504040204" pitchFamily="50" charset="-128"/>
                <a:ea typeface="Meiryo UI" panose="020B0604030504040204" pitchFamily="50" charset="-128"/>
              </a:rPr>
              <a:t>·</a:t>
            </a:r>
            <a:r>
              <a:rPr lang="ja-JP" altLang="en-US" sz="1488" dirty="0">
                <a:latin typeface="Meiryo UI" panose="020B0604030504040204" pitchFamily="50" charset="-128"/>
                <a:ea typeface="Meiryo UI" panose="020B0604030504040204" pitchFamily="50" charset="-128"/>
              </a:rPr>
              <a:t>華城</a:t>
            </a:r>
            <a:r>
              <a:rPr lang="ja-JP" altLang="en-US" sz="1488" dirty="0">
                <a:solidFill>
                  <a:srgbClr val="000000"/>
                </a:solidFill>
                <a:latin typeface="Meiryo UI" panose="020B0604030504040204" pitchFamily="50" charset="-128"/>
                <a:ea typeface="Meiryo UI" panose="020B0604030504040204" pitchFamily="50" charset="-128"/>
              </a:rPr>
              <a:t>　</a:t>
            </a:r>
          </a:p>
        </p:txBody>
      </p:sp>
      <p:sp>
        <p:nvSpPr>
          <p:cNvPr id="6" name="AutoShape 19">
            <a:extLst>
              <a:ext uri="{FF2B5EF4-FFF2-40B4-BE49-F238E27FC236}">
                <a16:creationId xmlns:a16="http://schemas.microsoft.com/office/drawing/2014/main" id="{82089FFA-A4D0-48E4-8D74-012520E005DE}"/>
              </a:ext>
            </a:extLst>
          </p:cNvPr>
          <p:cNvSpPr>
            <a:spLocks noChangeArrowheads="1"/>
          </p:cNvSpPr>
          <p:nvPr/>
        </p:nvSpPr>
        <p:spPr bwMode="auto">
          <a:xfrm>
            <a:off x="97733" y="3925718"/>
            <a:ext cx="3761347" cy="1514614"/>
          </a:xfrm>
          <a:prstGeom prst="roundRect">
            <a:avLst>
              <a:gd name="adj" fmla="val 7866"/>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rPr>
              <a:t>各種セミナー</a:t>
            </a:r>
            <a:endParaRPr lang="en-US" altLang="ja-JP" sz="2000" b="1"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韓国文化、芸能、歴史</a:t>
            </a:r>
            <a:r>
              <a:rPr lang="en-US" altLang="ko-KR" sz="1984" dirty="0">
                <a:latin typeface="Meiryo UI" panose="020B0604030504040204" pitchFamily="50" charset="-128"/>
                <a:ea typeface="Meiryo UI" panose="020B0604030504040204" pitchFamily="50" charset="-128"/>
              </a:rPr>
              <a:t>,</a:t>
            </a:r>
            <a:r>
              <a:rPr lang="ja-JP" altLang="en-US" sz="1984" dirty="0">
                <a:latin typeface="Meiryo UI" panose="020B0604030504040204" pitchFamily="50" charset="-128"/>
                <a:ea typeface="Meiryo UI" panose="020B0604030504040204" pitchFamily="50" charset="-128"/>
              </a:rPr>
              <a:t>健康や　</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社会・経済まで幅広いテーマで</a:t>
            </a:r>
            <a:endParaRPr lang="en-US" altLang="ja-JP" sz="1984"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984" dirty="0">
                <a:latin typeface="Meiryo UI" panose="020B0604030504040204" pitchFamily="50" charset="-128"/>
                <a:ea typeface="Meiryo UI" panose="020B0604030504040204" pitchFamily="50" charset="-128"/>
              </a:rPr>
              <a:t>　セミナーを開催</a:t>
            </a:r>
          </a:p>
        </p:txBody>
      </p:sp>
      <p:sp>
        <p:nvSpPr>
          <p:cNvPr id="7" name="AutoShape 20">
            <a:extLst>
              <a:ext uri="{FF2B5EF4-FFF2-40B4-BE49-F238E27FC236}">
                <a16:creationId xmlns:a16="http://schemas.microsoft.com/office/drawing/2014/main" id="{D1D4A4DF-434D-4758-A893-8E15AE680684}"/>
              </a:ext>
            </a:extLst>
          </p:cNvPr>
          <p:cNvSpPr>
            <a:spLocks noChangeArrowheads="1"/>
          </p:cNvSpPr>
          <p:nvPr/>
        </p:nvSpPr>
        <p:spPr bwMode="auto">
          <a:xfrm>
            <a:off x="97733" y="5526480"/>
            <a:ext cx="3211877" cy="2001380"/>
          </a:xfrm>
          <a:prstGeom prst="roundRect">
            <a:avLst>
              <a:gd name="adj" fmla="val 7866"/>
            </a:avLst>
          </a:prstGeom>
          <a:noFill/>
          <a:ln>
            <a:noFill/>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rPr>
              <a:t>文化行事・スポーツ大会</a:t>
            </a:r>
            <a:endParaRPr lang="ja-JP" altLang="en-US" sz="2000" dirty="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984" dirty="0">
                <a:latin typeface="Meiryo UI" panose="020B0604030504040204" pitchFamily="50" charset="-128"/>
                <a:ea typeface="Meiryo UI" panose="020B0604030504040204" pitchFamily="50" charset="-128"/>
              </a:rPr>
              <a:t>   6</a:t>
            </a:r>
            <a:r>
              <a:rPr lang="ja-JP" altLang="en-US" sz="1984" dirty="0">
                <a:latin typeface="Meiryo UI" panose="020B0604030504040204" pitchFamily="50" charset="-128"/>
                <a:ea typeface="Meiryo UI" panose="020B0604030504040204" pitchFamily="50" charset="-128"/>
              </a:rPr>
              <a:t>月 　　 ソフトボール大会</a:t>
            </a:r>
            <a:endParaRPr lang="en-US" altLang="ko-KR" sz="1984" dirty="0">
              <a:latin typeface="Meiryo UI" panose="020B0604030504040204" pitchFamily="50" charset="-128"/>
              <a:ea typeface="Meiryo UI" panose="020B0604030504040204" pitchFamily="50" charset="-128"/>
            </a:endParaRPr>
          </a:p>
          <a:p>
            <a:pPr>
              <a:spcBef>
                <a:spcPct val="0"/>
              </a:spcBef>
              <a:buNone/>
            </a:pPr>
            <a:r>
              <a:rPr lang="en-US" altLang="ko-KR" sz="1984" dirty="0">
                <a:latin typeface="Meiryo UI" panose="020B0604030504040204" pitchFamily="50" charset="-128"/>
                <a:ea typeface="Meiryo UI" panose="020B0604030504040204" pitchFamily="50" charset="-128"/>
              </a:rPr>
              <a:t> </a:t>
            </a:r>
            <a:r>
              <a:rPr lang="ja-JP" altLang="en-US" sz="1984" dirty="0">
                <a:latin typeface="Meiryo UI" panose="020B0604030504040204" pitchFamily="50" charset="-128"/>
                <a:ea typeface="Meiryo UI" panose="020B0604030504040204" pitchFamily="50" charset="-128"/>
              </a:rPr>
              <a:t>  </a:t>
            </a:r>
            <a:r>
              <a:rPr lang="en-US" altLang="ja-JP" sz="1984" dirty="0">
                <a:latin typeface="Meiryo UI" panose="020B0604030504040204" pitchFamily="50" charset="-128"/>
                <a:ea typeface="Meiryo UI" panose="020B0604030504040204" pitchFamily="50" charset="-128"/>
              </a:rPr>
              <a:t>7〜9</a:t>
            </a:r>
            <a:r>
              <a:rPr lang="ja-JP" altLang="en-US" sz="1984" dirty="0">
                <a:latin typeface="Meiryo UI" panose="020B0604030504040204" pitchFamily="50" charset="-128"/>
                <a:ea typeface="Meiryo UI" panose="020B0604030504040204" pitchFamily="50" charset="-128"/>
              </a:rPr>
              <a:t>月　テニス大会</a:t>
            </a:r>
            <a:endParaRPr lang="en-US" altLang="ko-KR" sz="1984" dirty="0">
              <a:latin typeface="Meiryo UI" panose="020B0604030504040204" pitchFamily="50" charset="-128"/>
              <a:ea typeface="Meiryo UI" panose="020B0604030504040204" pitchFamily="50" charset="-128"/>
            </a:endParaRPr>
          </a:p>
          <a:p>
            <a:pPr>
              <a:spcBef>
                <a:spcPct val="0"/>
              </a:spcBef>
              <a:buNone/>
            </a:pPr>
            <a:r>
              <a:rPr lang="en-US" altLang="ja-JP" sz="1984" dirty="0">
                <a:latin typeface="Meiryo UI" panose="020B0604030504040204" pitchFamily="50" charset="-128"/>
                <a:ea typeface="Meiryo UI" panose="020B0604030504040204" pitchFamily="50" charset="-128"/>
              </a:rPr>
              <a:t>  10</a:t>
            </a:r>
            <a:r>
              <a:rPr lang="ja-JP" altLang="en-US" sz="1984" dirty="0">
                <a:latin typeface="Meiryo UI" panose="020B0604030504040204" pitchFamily="50" charset="-128"/>
                <a:ea typeface="Meiryo UI" panose="020B0604030504040204" pitchFamily="50" charset="-128"/>
              </a:rPr>
              <a:t>月　　　ゴルフ大会</a:t>
            </a:r>
            <a:endParaRPr lang="en-US" altLang="ja-JP" sz="1984" dirty="0">
              <a:latin typeface="Meiryo UI" panose="020B0604030504040204" pitchFamily="50" charset="-128"/>
              <a:ea typeface="Meiryo UI" panose="020B0604030504040204" pitchFamily="50" charset="-128"/>
            </a:endParaRPr>
          </a:p>
          <a:p>
            <a:pPr>
              <a:spcBef>
                <a:spcPct val="0"/>
              </a:spcBef>
              <a:buNone/>
            </a:pPr>
            <a:r>
              <a:rPr lang="ja-JP" altLang="en-US" sz="1984" dirty="0">
                <a:latin typeface="Meiryo UI" panose="020B0604030504040204" pitchFamily="50" charset="-128"/>
                <a:ea typeface="Meiryo UI" panose="020B0604030504040204" pitchFamily="50" charset="-128"/>
              </a:rPr>
              <a:t>　</a:t>
            </a:r>
            <a:r>
              <a:rPr lang="en-US" altLang="ja-JP" sz="1984" dirty="0">
                <a:latin typeface="Meiryo UI" panose="020B0604030504040204" pitchFamily="50" charset="-128"/>
                <a:ea typeface="Meiryo UI" panose="020B0604030504040204" pitchFamily="50" charset="-128"/>
              </a:rPr>
              <a:t>12</a:t>
            </a:r>
            <a:r>
              <a:rPr lang="ja-JP" altLang="en-US" sz="1984" dirty="0">
                <a:latin typeface="Meiryo UI" panose="020B0604030504040204" pitchFamily="50" charset="-128"/>
                <a:ea typeface="Meiryo UI" panose="020B0604030504040204" pitchFamily="50" charset="-128"/>
              </a:rPr>
              <a:t>月　　　大忘年会</a:t>
            </a:r>
            <a:endParaRPr lang="en-US" altLang="ko-KR" sz="1984"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　　</a:t>
            </a:r>
            <a:endParaRPr lang="en-US" altLang="ja-JP" sz="1488" dirty="0">
              <a:latin typeface="Meiryo UI" panose="020B0604030504040204" pitchFamily="50" charset="-128"/>
              <a:ea typeface="Meiryo UI" panose="020B0604030504040204" pitchFamily="50" charset="-128"/>
            </a:endParaRPr>
          </a:p>
        </p:txBody>
      </p:sp>
      <p:sp>
        <p:nvSpPr>
          <p:cNvPr id="8" name="Text Box 10">
            <a:extLst>
              <a:ext uri="{FF2B5EF4-FFF2-40B4-BE49-F238E27FC236}">
                <a16:creationId xmlns:a16="http://schemas.microsoft.com/office/drawing/2014/main" id="{41AC7CF6-3B86-42F3-8C3B-FCE8E61BBDC1}"/>
              </a:ext>
            </a:extLst>
          </p:cNvPr>
          <p:cNvSpPr txBox="1">
            <a:spLocks noChangeArrowheads="1"/>
          </p:cNvSpPr>
          <p:nvPr/>
        </p:nvSpPr>
        <p:spPr bwMode="auto">
          <a:xfrm>
            <a:off x="213412" y="216452"/>
            <a:ext cx="4148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韓国での生活を”ゆたか”に</a:t>
            </a:r>
          </a:p>
        </p:txBody>
      </p:sp>
      <p:sp>
        <p:nvSpPr>
          <p:cNvPr id="9" name="Text Box 11">
            <a:extLst>
              <a:ext uri="{FF2B5EF4-FFF2-40B4-BE49-F238E27FC236}">
                <a16:creationId xmlns:a16="http://schemas.microsoft.com/office/drawing/2014/main" id="{13A976BA-1F2A-45B9-B3C5-280A1B4DB9C4}"/>
              </a:ext>
            </a:extLst>
          </p:cNvPr>
          <p:cNvSpPr txBox="1">
            <a:spLocks noChangeArrowheads="1"/>
          </p:cNvSpPr>
          <p:nvPr/>
        </p:nvSpPr>
        <p:spPr bwMode="auto">
          <a:xfrm>
            <a:off x="71856" y="775478"/>
            <a:ext cx="7319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dirty="0">
                <a:latin typeface="Meiryo UI" panose="020B0604030504040204" pitchFamily="50" charset="-128"/>
                <a:ea typeface="Meiryo UI" panose="020B0604030504040204" pitchFamily="50" charset="-128"/>
              </a:rPr>
              <a:t>　  会員相互の親睦、日韓の市民交流をめざし、次のような活動を</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行っています。</a:t>
            </a:r>
          </a:p>
        </p:txBody>
      </p:sp>
      <p:sp>
        <p:nvSpPr>
          <p:cNvPr id="12" name="AutoShape 17">
            <a:extLst>
              <a:ext uri="{FF2B5EF4-FFF2-40B4-BE49-F238E27FC236}">
                <a16:creationId xmlns:a16="http://schemas.microsoft.com/office/drawing/2014/main" id="{E2886D49-B0FD-4405-8DAB-E4F8D1F7533E}"/>
              </a:ext>
            </a:extLst>
          </p:cNvPr>
          <p:cNvSpPr>
            <a:spLocks noChangeArrowheads="1"/>
          </p:cNvSpPr>
          <p:nvPr/>
        </p:nvSpPr>
        <p:spPr bwMode="auto">
          <a:xfrm>
            <a:off x="5674954" y="4117480"/>
            <a:ext cx="1698286" cy="2099004"/>
          </a:xfrm>
          <a:prstGeom prst="roundRect">
            <a:avLst>
              <a:gd name="adj" fmla="val 7866"/>
            </a:avLst>
          </a:prstGeom>
          <a:solidFill>
            <a:srgbClr val="FFCCFF"/>
          </a:solidFill>
          <a:ln w="9525">
            <a:solidFill>
              <a:schemeClr val="tx1"/>
            </a:solidFill>
            <a:round/>
            <a:headEnd/>
            <a:tailEnd/>
          </a:ln>
        </p:spPr>
        <p:txBody>
          <a:bodyPr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88" b="1" dirty="0">
                <a:latin typeface="Meiryo UI" panose="020B0604030504040204" pitchFamily="50" charset="-128"/>
                <a:ea typeface="Meiryo UI" panose="020B0604030504040204" pitchFamily="50" charset="-128"/>
              </a:rPr>
              <a:t>★</a:t>
            </a:r>
            <a:r>
              <a:rPr lang="ja-JP" altLang="en-US" sz="1488" b="1" dirty="0">
                <a:latin typeface="Meiryo UI" panose="020B0604030504040204" pitchFamily="50" charset="-128"/>
                <a:ea typeface="Meiryo UI" panose="020B0604030504040204" pitchFamily="50" charset="-128"/>
              </a:rPr>
              <a:t>家族会員向け</a:t>
            </a:r>
            <a:endParaRPr lang="en-US" altLang="ko-KR" sz="1488" b="1"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a:t>
            </a:r>
            <a:r>
              <a:rPr lang="ja-JP" altLang="en-US" sz="1488" dirty="0">
                <a:latin typeface="Meiryo UI" panose="020B0604030504040204" pitchFamily="50" charset="-128"/>
                <a:ea typeface="Meiryo UI" panose="020B0604030504040204" pitchFamily="50" charset="-128"/>
              </a:rPr>
              <a:t>各種セミナー</a:t>
            </a:r>
            <a:endParaRPr lang="en-US" altLang="ja-JP"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親睦交流会</a:t>
            </a:r>
            <a:endParaRPr lang="en-US" altLang="ko-KR"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a:t>
            </a:r>
            <a:r>
              <a:rPr lang="ja-JP" altLang="en-US" sz="1488" dirty="0">
                <a:latin typeface="Meiryo UI" panose="020B0604030504040204" pitchFamily="50" charset="-128"/>
                <a:ea typeface="Meiryo UI" panose="020B0604030504040204" pitchFamily="50" charset="-128"/>
              </a:rPr>
              <a:t>バスツアー</a:t>
            </a:r>
            <a:endParaRPr lang="en-US" altLang="ko-KR"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料理教室</a:t>
            </a:r>
            <a:endParaRPr lang="ja-JP" altLang="en-US"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a:t>
            </a:r>
            <a:r>
              <a:rPr lang="ja-JP" altLang="en-US" sz="1488" dirty="0">
                <a:latin typeface="Meiryo UI" panose="020B0604030504040204" pitchFamily="50" charset="-128"/>
                <a:ea typeface="Meiryo UI" panose="020B0604030504040204" pitchFamily="50" charset="-128"/>
              </a:rPr>
              <a:t>お菓子作り</a:t>
            </a:r>
            <a:endParaRPr lang="en-US" altLang="ko-KR" sz="1488" dirty="0">
              <a:latin typeface="Meiryo UI" panose="020B0604030504040204" pitchFamily="50" charset="-128"/>
              <a:ea typeface="Meiryo UI" panose="020B0604030504040204" pitchFamily="50" charset="-128"/>
            </a:endParaRPr>
          </a:p>
          <a:p>
            <a:pPr>
              <a:spcBef>
                <a:spcPct val="0"/>
              </a:spcBef>
              <a:buNone/>
            </a:pPr>
            <a:r>
              <a:rPr lang="ja-JP" altLang="en-US" sz="1488" dirty="0">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 フラワーアレンジメント　等</a:t>
            </a:r>
            <a:endParaRPr lang="ja-JP" altLang="en-US" sz="992" dirty="0">
              <a:latin typeface="Meiryo UI" panose="020B0604030504040204" pitchFamily="50" charset="-128"/>
              <a:ea typeface="Meiryo UI" panose="020B0604030504040204" pitchFamily="50" charset="-128"/>
            </a:endParaRPr>
          </a:p>
        </p:txBody>
      </p:sp>
      <p:sp>
        <p:nvSpPr>
          <p:cNvPr id="13" name="AutoShape 34">
            <a:extLst>
              <a:ext uri="{FF2B5EF4-FFF2-40B4-BE49-F238E27FC236}">
                <a16:creationId xmlns:a16="http://schemas.microsoft.com/office/drawing/2014/main" id="{CA6D42EE-F6C7-4127-B304-358C2BC0361D}"/>
              </a:ext>
            </a:extLst>
          </p:cNvPr>
          <p:cNvSpPr>
            <a:spLocks noChangeArrowheads="1"/>
          </p:cNvSpPr>
          <p:nvPr/>
        </p:nvSpPr>
        <p:spPr bwMode="auto">
          <a:xfrm>
            <a:off x="3731489" y="4120356"/>
            <a:ext cx="1925840" cy="5096071"/>
          </a:xfrm>
          <a:prstGeom prst="roundRect">
            <a:avLst>
              <a:gd name="adj" fmla="val 7866"/>
            </a:avLst>
          </a:prstGeom>
          <a:solidFill>
            <a:schemeClr val="accent4">
              <a:lumMod val="40000"/>
              <a:lumOff val="60000"/>
            </a:schemeClr>
          </a:solidFill>
          <a:ln w="9525">
            <a:solidFill>
              <a:srgbClr val="000000"/>
            </a:solidFill>
            <a:round/>
            <a:headEnd/>
            <a:tailEnd/>
          </a:ln>
        </p:spPr>
        <p:txBody>
          <a:bodyPr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en-US" altLang="ja-JP" sz="1488" b="1" kern="0" dirty="0">
                <a:solidFill>
                  <a:srgbClr val="000000"/>
                </a:solidFill>
                <a:latin typeface="Meiryo UI" panose="020B0604030504040204" pitchFamily="50" charset="-128"/>
                <a:ea typeface="Meiryo UI" panose="020B0604030504040204" pitchFamily="50" charset="-128"/>
              </a:rPr>
              <a:t>★</a:t>
            </a:r>
            <a:r>
              <a:rPr lang="ja-JP" altLang="en-US" sz="1488" b="1" kern="0" dirty="0">
                <a:solidFill>
                  <a:srgbClr val="000000"/>
                </a:solidFill>
                <a:latin typeface="Meiryo UI" panose="020B0604030504040204" pitchFamily="50" charset="-128"/>
                <a:ea typeface="Meiryo UI" panose="020B0604030504040204" pitchFamily="50" charset="-128"/>
              </a:rPr>
              <a:t>クラブ活動</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俳句</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テニス</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ゴルフ</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女声合唱</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サッカー</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野球</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釣り</a:t>
            </a: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メドゥプ</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バスケットボール</a:t>
            </a:r>
            <a:endParaRPr lang="en-US" altLang="ja-JP"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写真</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剣道</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フットサル</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バレーボール</a:t>
            </a:r>
            <a:endParaRPr lang="en-US" altLang="ja-JP"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タッチラグビー</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マラソン</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スキー</a:t>
            </a:r>
            <a:r>
              <a:rPr lang="en-US" altLang="ja-JP" sz="1488" kern="0" dirty="0">
                <a:solidFill>
                  <a:srgbClr val="000000"/>
                </a:solidFill>
                <a:latin typeface="Meiryo UI" panose="020B0604030504040204" pitchFamily="50" charset="-128"/>
                <a:ea typeface="Meiryo UI" panose="020B0604030504040204" pitchFamily="50" charset="-128"/>
              </a:rPr>
              <a:t>/</a:t>
            </a:r>
            <a:r>
              <a:rPr lang="ja-JP" altLang="en-US" sz="1488" kern="0" dirty="0">
                <a:solidFill>
                  <a:srgbClr val="000000"/>
                </a:solidFill>
                <a:latin typeface="Meiryo UI" panose="020B0604030504040204" pitchFamily="50" charset="-128"/>
                <a:ea typeface="Meiryo UI" panose="020B0604030504040204" pitchFamily="50" charset="-128"/>
              </a:rPr>
              <a:t>スノーボード</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少年少女野球</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少年サッカー</a:t>
            </a:r>
            <a:endParaRPr lang="en-US" altLang="ko-KR" sz="1488" kern="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defRPr/>
            </a:pPr>
            <a:r>
              <a:rPr lang="ja-JP" altLang="en-US" sz="1488" kern="0" dirty="0">
                <a:solidFill>
                  <a:srgbClr val="000000"/>
                </a:solidFill>
                <a:latin typeface="Meiryo UI" panose="020B0604030504040204" pitchFamily="50" charset="-128"/>
                <a:ea typeface="Meiryo UI" panose="020B0604030504040204" pitchFamily="50" charset="-128"/>
              </a:rPr>
              <a:t>・ バドミントン</a:t>
            </a:r>
            <a:endParaRPr lang="en-US" altLang="ko-KR" sz="1488" kern="0" dirty="0">
              <a:solidFill>
                <a:srgbClr val="000000"/>
              </a:solidFill>
              <a:latin typeface="Meiryo UI" panose="020B0604030504040204" pitchFamily="50" charset="-128"/>
              <a:ea typeface="Meiryo UI" panose="020B0604030504040204" pitchFamily="50" charset="-128"/>
            </a:endParaRPr>
          </a:p>
        </p:txBody>
      </p:sp>
      <p:sp>
        <p:nvSpPr>
          <p:cNvPr id="16" name="AutoShape 9">
            <a:extLst>
              <a:ext uri="{FF2B5EF4-FFF2-40B4-BE49-F238E27FC236}">
                <a16:creationId xmlns:a16="http://schemas.microsoft.com/office/drawing/2014/main" id="{09B0B2BB-5EE9-420F-B74A-3DCAD398A20F}"/>
              </a:ext>
            </a:extLst>
          </p:cNvPr>
          <p:cNvSpPr>
            <a:spLocks noChangeArrowheads="1"/>
          </p:cNvSpPr>
          <p:nvPr/>
        </p:nvSpPr>
        <p:spPr bwMode="auto">
          <a:xfrm>
            <a:off x="97733" y="1512187"/>
            <a:ext cx="3761346" cy="2424592"/>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eiryo UI" panose="020B0604030504040204" pitchFamily="50" charset="-128"/>
                <a:ea typeface="Meiryo UI" panose="020B0604030504040204" pitchFamily="50" charset="-128"/>
              </a:rPr>
              <a:t>旅行・視察</a:t>
            </a:r>
            <a:endParaRPr lang="ja-JP" altLang="en-US" sz="20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 ・名勝探訪</a:t>
            </a: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　 江華島、水原華城　等</a:t>
            </a:r>
            <a:endParaRPr lang="en-US" altLang="ko-KR" sz="18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・歴史巡見</a:t>
            </a:r>
            <a:endParaRPr lang="en-US" altLang="ko-KR" sz="18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　ソウル市内、清州、抱川　等</a:t>
            </a:r>
            <a:endParaRPr lang="en-US" altLang="ja-JP" sz="1800" dirty="0">
              <a:solidFill>
                <a:srgbClr val="000000"/>
              </a:solidFill>
              <a:latin typeface="Meiryo UI" panose="020B0604030504040204" pitchFamily="50" charset="-128"/>
              <a:ea typeface="Meiryo UI" panose="020B0604030504040204" pitchFamily="50" charset="-128"/>
            </a:endParaRPr>
          </a:p>
          <a:p>
            <a:pPr defTabSz="567019" fontAlgn="base">
              <a:spcBef>
                <a:spcPct val="0"/>
              </a:spcBef>
              <a:spcAft>
                <a:spcPct val="0"/>
              </a:spcAft>
              <a:buNone/>
            </a:pPr>
            <a:r>
              <a:rPr lang="ja-JP" altLang="en-US" sz="1800" dirty="0">
                <a:solidFill>
                  <a:srgbClr val="000000"/>
                </a:solidFill>
                <a:latin typeface="Meiryo UI" panose="020B0604030504040204" pitchFamily="50" charset="-128"/>
                <a:ea typeface="Meiryo UI" panose="020B0604030504040204" pitchFamily="50" charset="-128"/>
              </a:rPr>
              <a:t>（日韓の歴史ゆかりの地域等を散策）</a:t>
            </a:r>
            <a:endParaRPr lang="en-US" altLang="ja-JP" sz="1800" dirty="0">
              <a:solidFill>
                <a:srgbClr val="000000"/>
              </a:solidFill>
              <a:latin typeface="Meiryo UI" panose="020B0604030504040204" pitchFamily="50" charset="-128"/>
              <a:ea typeface="Meiryo UI" panose="020B0604030504040204" pitchFamily="50" charset="-128"/>
            </a:endParaRPr>
          </a:p>
        </p:txBody>
      </p:sp>
      <p:sp>
        <p:nvSpPr>
          <p:cNvPr id="15" name="AutoShape 9">
            <a:extLst>
              <a:ext uri="{FF2B5EF4-FFF2-40B4-BE49-F238E27FC236}">
                <a16:creationId xmlns:a16="http://schemas.microsoft.com/office/drawing/2014/main" id="{B714587B-AD13-46F1-9423-D19CC7CE2537}"/>
              </a:ext>
            </a:extLst>
          </p:cNvPr>
          <p:cNvSpPr>
            <a:spLocks noChangeArrowheads="1"/>
          </p:cNvSpPr>
          <p:nvPr/>
        </p:nvSpPr>
        <p:spPr bwMode="auto">
          <a:xfrm>
            <a:off x="4120" y="8960214"/>
            <a:ext cx="3845811" cy="371339"/>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67019" fontAlgn="base">
              <a:spcBef>
                <a:spcPct val="0"/>
              </a:spcBef>
              <a:spcAft>
                <a:spcPct val="0"/>
              </a:spcAft>
              <a:buNone/>
            </a:pPr>
            <a:r>
              <a:rPr lang="ja-JP" altLang="en-US" sz="1488" dirty="0">
                <a:solidFill>
                  <a:srgbClr val="000000"/>
                </a:solidFill>
                <a:latin typeface="Meiryo UI" panose="020B0604030504040204" pitchFamily="50" charset="-128"/>
                <a:ea typeface="Meiryo UI" panose="020B0604030504040204" pitchFamily="50" charset="-128"/>
              </a:rPr>
              <a:t>ソフトボール大会　</a:t>
            </a:r>
          </a:p>
        </p:txBody>
      </p:sp>
      <p:pic>
        <p:nvPicPr>
          <p:cNvPr id="10" name="図 9">
            <a:extLst>
              <a:ext uri="{FF2B5EF4-FFF2-40B4-BE49-F238E27FC236}">
                <a16:creationId xmlns:a16="http://schemas.microsoft.com/office/drawing/2014/main" id="{97565594-627A-4688-B998-96D37A88DED5}"/>
              </a:ext>
            </a:extLst>
          </p:cNvPr>
          <p:cNvPicPr>
            <a:picLocks noChangeAspect="1"/>
          </p:cNvPicPr>
          <p:nvPr/>
        </p:nvPicPr>
        <p:blipFill>
          <a:blip r:embed="rId3"/>
          <a:stretch>
            <a:fillRect/>
          </a:stretch>
        </p:blipFill>
        <p:spPr>
          <a:xfrm>
            <a:off x="5723285" y="6334263"/>
            <a:ext cx="1667837" cy="2055063"/>
          </a:xfrm>
          <a:prstGeom prst="rect">
            <a:avLst/>
          </a:prstGeom>
        </p:spPr>
      </p:pic>
      <p:pic>
        <p:nvPicPr>
          <p:cNvPr id="11" name="図 10">
            <a:extLst>
              <a:ext uri="{FF2B5EF4-FFF2-40B4-BE49-F238E27FC236}">
                <a16:creationId xmlns:a16="http://schemas.microsoft.com/office/drawing/2014/main" id="{307BCC40-1068-4636-969F-43A30BA94E57}"/>
              </a:ext>
            </a:extLst>
          </p:cNvPr>
          <p:cNvPicPr>
            <a:picLocks noChangeAspect="1"/>
          </p:cNvPicPr>
          <p:nvPr/>
        </p:nvPicPr>
        <p:blipFill>
          <a:blip r:embed="rId4"/>
          <a:stretch>
            <a:fillRect/>
          </a:stretch>
        </p:blipFill>
        <p:spPr>
          <a:xfrm>
            <a:off x="3833203" y="1475386"/>
            <a:ext cx="3557919" cy="2237697"/>
          </a:xfrm>
          <a:prstGeom prst="rect">
            <a:avLst/>
          </a:prstGeom>
        </p:spPr>
      </p:pic>
      <p:pic>
        <p:nvPicPr>
          <p:cNvPr id="14" name="図 13">
            <a:extLst>
              <a:ext uri="{FF2B5EF4-FFF2-40B4-BE49-F238E27FC236}">
                <a16:creationId xmlns:a16="http://schemas.microsoft.com/office/drawing/2014/main" id="{26F931BA-268F-40BD-A57F-BF753D69A522}"/>
              </a:ext>
            </a:extLst>
          </p:cNvPr>
          <p:cNvPicPr>
            <a:picLocks noChangeAspect="1"/>
          </p:cNvPicPr>
          <p:nvPr/>
        </p:nvPicPr>
        <p:blipFill>
          <a:blip r:embed="rId5"/>
          <a:stretch>
            <a:fillRect/>
          </a:stretch>
        </p:blipFill>
        <p:spPr>
          <a:xfrm rot="10800000" flipH="1" flipV="1">
            <a:off x="321087" y="7228349"/>
            <a:ext cx="3211878" cy="1765607"/>
          </a:xfrm>
          <a:prstGeom prst="rect">
            <a:avLst/>
          </a:prstGeom>
        </p:spPr>
      </p:pic>
      <p:sp>
        <p:nvSpPr>
          <p:cNvPr id="17" name="Text Box 11">
            <a:extLst>
              <a:ext uri="{FF2B5EF4-FFF2-40B4-BE49-F238E27FC236}">
                <a16:creationId xmlns:a16="http://schemas.microsoft.com/office/drawing/2014/main" id="{B50894E5-9001-402A-9E18-85E9A82EF6FF}"/>
              </a:ext>
            </a:extLst>
          </p:cNvPr>
          <p:cNvSpPr txBox="1">
            <a:spLocks noChangeArrowheads="1"/>
          </p:cNvSpPr>
          <p:nvPr/>
        </p:nvSpPr>
        <p:spPr bwMode="auto">
          <a:xfrm>
            <a:off x="199080" y="9449419"/>
            <a:ext cx="70648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00" u="sng" dirty="0">
                <a:latin typeface="+mn-ea"/>
                <a:ea typeface="+mn-ea"/>
              </a:rPr>
              <a:t>※</a:t>
            </a:r>
            <a:r>
              <a:rPr lang="ja-JP" altLang="en-US" sz="1400" u="sng" dirty="0">
                <a:latin typeface="+mn-ea"/>
                <a:ea typeface="+mn-ea"/>
              </a:rPr>
              <a:t>会員会費を原資に</a:t>
            </a:r>
            <a:r>
              <a:rPr lang="en-US" altLang="ja-JP" sz="1400" u="sng" dirty="0">
                <a:latin typeface="+mn-ea"/>
                <a:ea typeface="+mn-ea"/>
              </a:rPr>
              <a:t>SJC</a:t>
            </a:r>
            <a:r>
              <a:rPr lang="ja-JP" altLang="en-US" sz="1400" u="sng" dirty="0">
                <a:latin typeface="+mn-ea"/>
                <a:ea typeface="+mn-ea"/>
              </a:rPr>
              <a:t>から補助が出されますので、</a:t>
            </a:r>
            <a:endParaRPr lang="en-US" altLang="ja-JP" sz="1400" u="sng" dirty="0">
              <a:latin typeface="+mn-ea"/>
              <a:ea typeface="+mn-ea"/>
            </a:endParaRPr>
          </a:p>
          <a:p>
            <a:pPr>
              <a:spcBef>
                <a:spcPct val="0"/>
              </a:spcBef>
              <a:buNone/>
            </a:pPr>
            <a:r>
              <a:rPr lang="ja-JP" altLang="en-US" sz="1400" dirty="0">
                <a:latin typeface="+mn-ea"/>
                <a:ea typeface="+mn-ea"/>
              </a:rPr>
              <a:t>　</a:t>
            </a:r>
            <a:r>
              <a:rPr lang="ja-JP" altLang="en-US" sz="1400" u="sng" dirty="0">
                <a:latin typeface="+mn-ea"/>
                <a:ea typeface="+mn-ea"/>
              </a:rPr>
              <a:t>少ない自己負担または一部無料で各種活動に参加いただけます。</a:t>
            </a:r>
          </a:p>
        </p:txBody>
      </p:sp>
    </p:spTree>
    <p:extLst>
      <p:ext uri="{BB962C8B-B14F-4D97-AF65-F5344CB8AC3E}">
        <p14:creationId xmlns:p14="http://schemas.microsoft.com/office/powerpoint/2010/main" val="209444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BF97CA-AD92-4B5A-B480-3248E08CEA17}"/>
              </a:ext>
            </a:extLst>
          </p:cNvPr>
          <p:cNvSpPr>
            <a:spLocks noGrp="1"/>
          </p:cNvSpPr>
          <p:nvPr>
            <p:ph type="sldNum" sz="quarter" idx="12"/>
          </p:nvPr>
        </p:nvSpPr>
        <p:spPr/>
        <p:txBody>
          <a:bodyPr/>
          <a:lstStyle/>
          <a:p>
            <a:fld id="{86BE96C3-C359-4536-A3CF-55774601E46A}" type="slidenum">
              <a:rPr kumimoji="1" lang="ja-JP" altLang="en-US" sz="1984"/>
              <a:t>5</a:t>
            </a:fld>
            <a:endParaRPr kumimoji="1" lang="ja-JP" altLang="en-US" sz="1984" dirty="0"/>
          </a:p>
        </p:txBody>
      </p:sp>
      <p:sp>
        <p:nvSpPr>
          <p:cNvPr id="5" name="Text Box 223">
            <a:extLst>
              <a:ext uri="{FF2B5EF4-FFF2-40B4-BE49-F238E27FC236}">
                <a16:creationId xmlns:a16="http://schemas.microsoft.com/office/drawing/2014/main" id="{18F90E04-5A64-4542-A2B4-E6AD3BE1848D}"/>
              </a:ext>
            </a:extLst>
          </p:cNvPr>
          <p:cNvSpPr txBox="1">
            <a:spLocks noChangeArrowheads="1"/>
          </p:cNvSpPr>
          <p:nvPr/>
        </p:nvSpPr>
        <p:spPr bwMode="auto">
          <a:xfrm>
            <a:off x="295791" y="220722"/>
            <a:ext cx="2635658"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入会資格・会費</a:t>
            </a:r>
          </a:p>
        </p:txBody>
      </p:sp>
      <p:graphicFrame>
        <p:nvGraphicFramePr>
          <p:cNvPr id="6" name="Group 231">
            <a:extLst>
              <a:ext uri="{FF2B5EF4-FFF2-40B4-BE49-F238E27FC236}">
                <a16:creationId xmlns:a16="http://schemas.microsoft.com/office/drawing/2014/main" id="{14E88344-F221-46AB-BC05-B6CA9BA33378}"/>
              </a:ext>
            </a:extLst>
          </p:cNvPr>
          <p:cNvGraphicFramePr>
            <a:graphicFrameLocks noGrp="1"/>
          </p:cNvGraphicFramePr>
          <p:nvPr>
            <p:extLst/>
          </p:nvPr>
        </p:nvGraphicFramePr>
        <p:xfrm>
          <a:off x="295791" y="1452055"/>
          <a:ext cx="6968090" cy="7264723"/>
        </p:xfrm>
        <a:graphic>
          <a:graphicData uri="http://schemas.openxmlformats.org/drawingml/2006/table">
            <a:tbl>
              <a:tblPr/>
              <a:tblGrid>
                <a:gridCol w="1111659">
                  <a:extLst>
                    <a:ext uri="{9D8B030D-6E8A-4147-A177-3AD203B41FA5}">
                      <a16:colId xmlns:a16="http://schemas.microsoft.com/office/drawing/2014/main" val="20000"/>
                    </a:ext>
                  </a:extLst>
                </a:gridCol>
                <a:gridCol w="2919229">
                  <a:extLst>
                    <a:ext uri="{9D8B030D-6E8A-4147-A177-3AD203B41FA5}">
                      <a16:colId xmlns:a16="http://schemas.microsoft.com/office/drawing/2014/main" val="20001"/>
                    </a:ext>
                  </a:extLst>
                </a:gridCol>
                <a:gridCol w="2937202">
                  <a:extLst>
                    <a:ext uri="{9D8B030D-6E8A-4147-A177-3AD203B41FA5}">
                      <a16:colId xmlns:a16="http://schemas.microsoft.com/office/drawing/2014/main" val="20002"/>
                    </a:ext>
                  </a:extLst>
                </a:gridCol>
              </a:tblGrid>
              <a:tr h="391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000" b="1" i="0" u="none" strike="noStrike" cap="none" normalizeH="0" baseline="0" dirty="0">
                        <a:ln>
                          <a:noFill/>
                        </a:ln>
                        <a:solidFill>
                          <a:schemeClr val="tx1"/>
                        </a:solidFill>
                        <a:effectLst/>
                        <a:latin typeface="+mn-ea"/>
                        <a:ea typeface="+mn-ea"/>
                      </a:endParaRP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法人会員</a:t>
                      </a: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法人賛助会員</a:t>
                      </a: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a:t>
                      </a:r>
                      <a:endParaRPr kumimoji="1" lang="en-US" altLang="ja-JP" sz="20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資格</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①</a:t>
                      </a:r>
                      <a:r>
                        <a:rPr kumimoji="1" lang="ja-JP" altLang="en-US" sz="2000" b="0" i="0" u="none" strike="noStrike" cap="none" normalizeH="0" baseline="0" dirty="0">
                          <a:ln>
                            <a:noFill/>
                          </a:ln>
                          <a:solidFill>
                            <a:schemeClr val="tx1"/>
                          </a:solidFill>
                          <a:effectLst/>
                          <a:latin typeface="+mn-ea"/>
                          <a:ea typeface="+mn-ea"/>
                        </a:rPr>
                        <a:t>日本国法人が韓国内に設立した現地法人</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日本国会社法上の子会社･関連会社など）、支店、営業所又は事務所</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②日本国法人と出資又は技術提携の関係を持ち且つ日本国法人より派遣された日本人が常駐する韓国法人</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    </a:t>
                      </a:r>
                      <a:endParaRPr kumimoji="1" lang="ja-JP" altLang="en-US" sz="2000" b="0" i="0" u="none" strike="noStrike" cap="none" normalizeH="0" baseline="0" dirty="0">
                        <a:ln>
                          <a:noFill/>
                        </a:ln>
                        <a:solidFill>
                          <a:schemeClr val="tx1"/>
                        </a:solidFill>
                        <a:effectLst/>
                        <a:latin typeface="+mn-ea"/>
                        <a:ea typeface="+mn-ea"/>
                      </a:endParaRP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18000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①</a:t>
                      </a:r>
                      <a:r>
                        <a:rPr kumimoji="1" lang="ja-JP" altLang="en-US" sz="2000" b="0" i="0" u="none" strike="noStrike" cap="none" normalizeH="0" baseline="0" dirty="0">
                          <a:ln>
                            <a:noFill/>
                          </a:ln>
                          <a:solidFill>
                            <a:schemeClr val="tx1"/>
                          </a:solidFill>
                          <a:effectLst/>
                          <a:latin typeface="+mn-ea"/>
                          <a:ea typeface="+mn-ea"/>
                        </a:rPr>
                        <a:t>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項に適合しないが、本会の目的に賛同の上、各種事業への参画を希望する法人で、法人会員または法人賛助会員２社以上の推薦を得た法人</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80000" marR="0" lvl="0" indent="-18000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②本条第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項に基づく法人会員であった法人で、本条第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項の適格用件を喪失した法人</a:t>
                      </a: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1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会費</a:t>
                      </a: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邦人社員数、進出形態、　親会社規模等より算定</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入会金　</a:t>
                      </a:r>
                      <a:endParaRPr kumimoji="1" lang="en-US" altLang="ja-JP" sz="2000" b="1"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1,000,000</a:t>
                      </a:r>
                      <a:r>
                        <a:rPr kumimoji="1" lang="ja-JP" altLang="en-US" sz="2000" b="0" i="0" u="none" strike="noStrike" cap="none" normalizeH="0" baseline="0" dirty="0">
                          <a:ln>
                            <a:noFill/>
                          </a:ln>
                          <a:solidFill>
                            <a:schemeClr val="tx1"/>
                          </a:solidFill>
                          <a:effectLst/>
                          <a:latin typeface="+mn-ea"/>
                          <a:ea typeface="+mn-ea"/>
                        </a:rPr>
                        <a:t>ウォン</a:t>
                      </a: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1,050,000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入会金　</a:t>
                      </a:r>
                      <a:endParaRPr kumimoji="1" lang="en-US" altLang="ja-JP" sz="2000" b="1"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1,000,000</a:t>
                      </a:r>
                      <a:r>
                        <a:rPr kumimoji="1" lang="ja-JP" altLang="en-US" sz="2000" b="0" i="0" u="none" strike="noStrike" cap="none" normalizeH="0" baseline="0" dirty="0">
                          <a:ln>
                            <a:noFill/>
                          </a:ln>
                          <a:solidFill>
                            <a:schemeClr val="tx1"/>
                          </a:solidFill>
                          <a:effectLst/>
                          <a:latin typeface="+mn-ea"/>
                          <a:ea typeface="+mn-ea"/>
                        </a:rPr>
                        <a:t>ウォン</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mn-ea"/>
                        <a:ea typeface="+mn-ea"/>
                      </a:endParaRP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ext Box 61">
            <a:extLst>
              <a:ext uri="{FF2B5EF4-FFF2-40B4-BE49-F238E27FC236}">
                <a16:creationId xmlns:a16="http://schemas.microsoft.com/office/drawing/2014/main" id="{549D15D6-050A-45F5-9CE1-DB348A95EDD7}"/>
              </a:ext>
            </a:extLst>
          </p:cNvPr>
          <p:cNvSpPr txBox="1">
            <a:spLocks noChangeArrowheads="1"/>
          </p:cNvSpPr>
          <p:nvPr/>
        </p:nvSpPr>
        <p:spPr bwMode="auto">
          <a:xfrm>
            <a:off x="295791" y="8901376"/>
            <a:ext cx="6968089"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984" u="sng" dirty="0">
                <a:latin typeface="+mn-ea"/>
                <a:ea typeface="+mn-ea"/>
              </a:rPr>
              <a:t>※</a:t>
            </a:r>
            <a:r>
              <a:rPr lang="ja-JP" altLang="en-US" sz="1984" u="sng" dirty="0">
                <a:latin typeface="+mn-ea"/>
                <a:ea typeface="+mn-ea"/>
              </a:rPr>
              <a:t>法人会員登録において、法人に所属する人のうち個人会員に該当する人は、</a:t>
            </a:r>
            <a:r>
              <a:rPr lang="en-US" altLang="ja-JP" sz="1984" u="sng" dirty="0">
                <a:latin typeface="+mn-ea"/>
                <a:ea typeface="+mn-ea"/>
              </a:rPr>
              <a:t>SJC</a:t>
            </a:r>
            <a:r>
              <a:rPr lang="ja-JP" altLang="en-US" sz="1984" u="sng" dirty="0">
                <a:latin typeface="+mn-ea"/>
                <a:ea typeface="+mn-ea"/>
              </a:rPr>
              <a:t>会則第８条３項に基づき、個人会員としても登録が必須となります。</a:t>
            </a:r>
            <a:endParaRPr lang="en-US" altLang="ja-JP" sz="1984" u="sng" dirty="0">
              <a:latin typeface="+mn-ea"/>
              <a:ea typeface="+mn-ea"/>
            </a:endParaRPr>
          </a:p>
        </p:txBody>
      </p:sp>
      <p:sp>
        <p:nvSpPr>
          <p:cNvPr id="9" name="Text Box 223">
            <a:extLst>
              <a:ext uri="{FF2B5EF4-FFF2-40B4-BE49-F238E27FC236}">
                <a16:creationId xmlns:a16="http://schemas.microsoft.com/office/drawing/2014/main" id="{8F8045C8-2719-4EBC-941D-AA8F7EA43C53}"/>
              </a:ext>
            </a:extLst>
          </p:cNvPr>
          <p:cNvSpPr txBox="1">
            <a:spLocks noChangeArrowheads="1"/>
          </p:cNvSpPr>
          <p:nvPr/>
        </p:nvSpPr>
        <p:spPr bwMode="auto">
          <a:xfrm>
            <a:off x="295791" y="732850"/>
            <a:ext cx="3836307"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&lt;</a:t>
            </a: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法人会費表（概要）</a:t>
            </a: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&gt;</a:t>
            </a:r>
          </a:p>
        </p:txBody>
      </p:sp>
    </p:spTree>
    <p:extLst>
      <p:ext uri="{BB962C8B-B14F-4D97-AF65-F5344CB8AC3E}">
        <p14:creationId xmlns:p14="http://schemas.microsoft.com/office/powerpoint/2010/main" val="402921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0534AD-16E1-49FB-8097-DC58D78DBBBD}"/>
              </a:ext>
            </a:extLst>
          </p:cNvPr>
          <p:cNvSpPr>
            <a:spLocks noGrp="1"/>
          </p:cNvSpPr>
          <p:nvPr>
            <p:ph type="sldNum" sz="quarter" idx="12"/>
          </p:nvPr>
        </p:nvSpPr>
        <p:spPr/>
        <p:txBody>
          <a:bodyPr/>
          <a:lstStyle/>
          <a:p>
            <a:fld id="{86BE96C3-C359-4536-A3CF-55774601E46A}" type="slidenum">
              <a:rPr kumimoji="1" lang="ja-JP" altLang="en-US" sz="1984"/>
              <a:t>6</a:t>
            </a:fld>
            <a:endParaRPr kumimoji="1" lang="ja-JP" altLang="en-US" sz="1984" dirty="0"/>
          </a:p>
        </p:txBody>
      </p:sp>
      <p:graphicFrame>
        <p:nvGraphicFramePr>
          <p:cNvPr id="6" name="Group 221">
            <a:extLst>
              <a:ext uri="{FF2B5EF4-FFF2-40B4-BE49-F238E27FC236}">
                <a16:creationId xmlns:a16="http://schemas.microsoft.com/office/drawing/2014/main" id="{D9A91EB2-7BCF-41EF-8ABF-CDF6D7FE5D88}"/>
              </a:ext>
            </a:extLst>
          </p:cNvPr>
          <p:cNvGraphicFramePr>
            <a:graphicFrameLocks noGrp="1"/>
          </p:cNvGraphicFramePr>
          <p:nvPr>
            <p:extLst/>
          </p:nvPr>
        </p:nvGraphicFramePr>
        <p:xfrm>
          <a:off x="241266" y="1222913"/>
          <a:ext cx="7081165" cy="5672402"/>
        </p:xfrm>
        <a:graphic>
          <a:graphicData uri="http://schemas.openxmlformats.org/drawingml/2006/table">
            <a:tbl>
              <a:tblPr/>
              <a:tblGrid>
                <a:gridCol w="1117547">
                  <a:extLst>
                    <a:ext uri="{9D8B030D-6E8A-4147-A177-3AD203B41FA5}">
                      <a16:colId xmlns:a16="http://schemas.microsoft.com/office/drawing/2014/main" val="20000"/>
                    </a:ext>
                  </a:extLst>
                </a:gridCol>
                <a:gridCol w="2981808">
                  <a:extLst>
                    <a:ext uri="{9D8B030D-6E8A-4147-A177-3AD203B41FA5}">
                      <a16:colId xmlns:a16="http://schemas.microsoft.com/office/drawing/2014/main" val="20001"/>
                    </a:ext>
                  </a:extLst>
                </a:gridCol>
                <a:gridCol w="2981810">
                  <a:extLst>
                    <a:ext uri="{9D8B030D-6E8A-4147-A177-3AD203B41FA5}">
                      <a16:colId xmlns:a16="http://schemas.microsoft.com/office/drawing/2014/main" val="20002"/>
                    </a:ext>
                  </a:extLst>
                </a:gridCol>
              </a:tblGrid>
              <a:tr h="3393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個人会員</a:t>
                      </a: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個人賛助会員</a:t>
                      </a: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7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a:t>
                      </a:r>
                      <a:endParaRPr kumimoji="1" lang="en-US" altLang="ja-JP" sz="20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資格</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ソウル特別市及びその近郊に居住し、日本国籍を有する者で、在留届を在大韓民国日本国大使館に届け出ている１８歳以上の者</a:t>
                      </a: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左記に適合しないが、本会の目的に賛同の上、各種事業への参画を希望する者で、個人会員または個人賛助会員２名以上の推薦を得た者</a:t>
                      </a: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8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会費</a:t>
                      </a: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・一般</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法人未所属</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単身者：</a:t>
                      </a:r>
                      <a:r>
                        <a:rPr kumimoji="1" lang="en-US" altLang="ja-JP" sz="2000" b="0" i="0" u="none" strike="noStrike" cap="none" normalizeH="0" baseline="0" dirty="0">
                          <a:ln>
                            <a:noFill/>
                          </a:ln>
                          <a:solidFill>
                            <a:schemeClr val="tx1"/>
                          </a:solidFill>
                          <a:effectLst/>
                          <a:latin typeface="+mn-ea"/>
                          <a:ea typeface="+mn-ea"/>
                        </a:rPr>
                        <a:t>240,000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家族帯同者：</a:t>
                      </a:r>
                      <a:r>
                        <a:rPr kumimoji="1" lang="en-US" altLang="ja-JP" sz="2000" b="0" i="0" u="none" strike="noStrike" cap="none" normalizeH="0" baseline="0" dirty="0">
                          <a:ln>
                            <a:noFill/>
                          </a:ln>
                          <a:solidFill>
                            <a:schemeClr val="tx1"/>
                          </a:solidFill>
                          <a:effectLst/>
                          <a:latin typeface="+mn-ea"/>
                          <a:ea typeface="+mn-ea"/>
                        </a:rPr>
                        <a:t>300,000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一般</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法人・法人賛助未所属</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単身者：</a:t>
                      </a:r>
                      <a:r>
                        <a:rPr kumimoji="1" lang="en-US" altLang="ja-JP" sz="2000" b="0" i="0" u="none" strike="noStrike" cap="none" normalizeH="0" baseline="0" dirty="0">
                          <a:ln>
                            <a:noFill/>
                          </a:ln>
                          <a:solidFill>
                            <a:schemeClr val="tx1"/>
                          </a:solidFill>
                          <a:effectLst/>
                          <a:latin typeface="+mn-ea"/>
                          <a:ea typeface="+mn-ea"/>
                        </a:rPr>
                        <a:t>168,000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家族帯同者：</a:t>
                      </a:r>
                      <a:r>
                        <a:rPr kumimoji="1" lang="en-US" altLang="ja-JP" sz="2000" b="0" i="0" u="none" strike="noStrike" cap="none" normalizeH="0" baseline="0" dirty="0">
                          <a:ln>
                            <a:noFill/>
                          </a:ln>
                          <a:solidFill>
                            <a:schemeClr val="tx1"/>
                          </a:solidFill>
                          <a:effectLst/>
                          <a:latin typeface="+mn-ea"/>
                          <a:ea typeface="+mn-ea"/>
                        </a:rPr>
                        <a:t>210,000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 Box 61">
            <a:extLst>
              <a:ext uri="{FF2B5EF4-FFF2-40B4-BE49-F238E27FC236}">
                <a16:creationId xmlns:a16="http://schemas.microsoft.com/office/drawing/2014/main" id="{BFC8546C-7D74-4085-A66B-E1D4E9C4CF64}"/>
              </a:ext>
            </a:extLst>
          </p:cNvPr>
          <p:cNvSpPr txBox="1">
            <a:spLocks noChangeArrowheads="1"/>
          </p:cNvSpPr>
          <p:nvPr/>
        </p:nvSpPr>
        <p:spPr bwMode="auto">
          <a:xfrm>
            <a:off x="241266" y="7173249"/>
            <a:ext cx="541299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984" dirty="0">
                <a:latin typeface="+mn-ea"/>
                <a:ea typeface="+mn-ea"/>
              </a:rPr>
              <a:t>※</a:t>
            </a:r>
            <a:r>
              <a:rPr lang="ja-JP" altLang="en-US" sz="2000" dirty="0">
                <a:latin typeface="+mn-ea"/>
                <a:ea typeface="+mn-ea"/>
              </a:rPr>
              <a:t>詳細は事務局にお問い合わせください。</a:t>
            </a:r>
            <a:endParaRPr lang="ja-JP" altLang="en-US" sz="1984" dirty="0">
              <a:latin typeface="+mn-ea"/>
              <a:ea typeface="+mn-ea"/>
            </a:endParaRPr>
          </a:p>
        </p:txBody>
      </p:sp>
      <p:sp>
        <p:nvSpPr>
          <p:cNvPr id="7" name="Text Box 223">
            <a:extLst>
              <a:ext uri="{FF2B5EF4-FFF2-40B4-BE49-F238E27FC236}">
                <a16:creationId xmlns:a16="http://schemas.microsoft.com/office/drawing/2014/main" id="{90AA4611-87A0-4D62-84CF-6914F37DD776}"/>
              </a:ext>
            </a:extLst>
          </p:cNvPr>
          <p:cNvSpPr txBox="1">
            <a:spLocks noChangeArrowheads="1"/>
          </p:cNvSpPr>
          <p:nvPr/>
        </p:nvSpPr>
        <p:spPr bwMode="auto">
          <a:xfrm>
            <a:off x="241266" y="575886"/>
            <a:ext cx="3836307"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&lt;</a:t>
            </a: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個人会費表（概要）</a:t>
            </a: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&gt;</a:t>
            </a:r>
          </a:p>
        </p:txBody>
      </p:sp>
    </p:spTree>
    <p:extLst>
      <p:ext uri="{BB962C8B-B14F-4D97-AF65-F5344CB8AC3E}">
        <p14:creationId xmlns:p14="http://schemas.microsoft.com/office/powerpoint/2010/main" val="12640750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1297</Words>
  <Application>Microsoft Office PowerPoint</Application>
  <PresentationFormat>ユーザー設定</PresentationFormat>
  <Paragraphs>176</Paragraphs>
  <Slides>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KoPubDotum Bold</vt:lpstr>
      <vt:lpstr>맑은 고딕</vt: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jcci</dc:creator>
  <cp:lastModifiedBy>jcci</cp:lastModifiedBy>
  <cp:revision>61</cp:revision>
  <cp:lastPrinted>2025-12-03T03:51:44Z</cp:lastPrinted>
  <dcterms:created xsi:type="dcterms:W3CDTF">2025-08-12T06:48:40Z</dcterms:created>
  <dcterms:modified xsi:type="dcterms:W3CDTF">2026-01-30T05:14:15Z</dcterms:modified>
</cp:coreProperties>
</file>